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64" r:id="rId2"/>
    <p:sldId id="283" r:id="rId3"/>
    <p:sldId id="256" r:id="rId4"/>
    <p:sldId id="285" r:id="rId5"/>
    <p:sldId id="257" r:id="rId6"/>
    <p:sldId id="281" r:id="rId7"/>
    <p:sldId id="258" r:id="rId8"/>
    <p:sldId id="261" r:id="rId9"/>
    <p:sldId id="265" r:id="rId10"/>
    <p:sldId id="312" r:id="rId11"/>
    <p:sldId id="310" r:id="rId12"/>
    <p:sldId id="313" r:id="rId13"/>
    <p:sldId id="280" r:id="rId14"/>
  </p:sldIdLst>
  <p:sldSz cx="12192000" cy="6858000"/>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作者" initials="A" lastIdx="0" clrIdx="1"/>
  <p:cmAuthor id="2" name="Administrator" initials="A" lastIdx="2"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1" d="100"/>
          <a:sy n="91" d="100"/>
        </p:scale>
        <p:origin x="76" y="2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2022/9/16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0D65BCF-036B-4021-8F83-8402EE668390}" type="slidenum">
              <a:rPr lang="zh-CN" altLang="en-US" smtClean="0"/>
              <a:t>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2022/9/16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2022/9/16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0" y="-2540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cs typeface="+mn-ea"/>
                <a:sym typeface="+mn-lt"/>
              </a:rPr>
              <a:t>重庆工程学院</a:t>
            </a:r>
          </a:p>
        </p:txBody>
      </p:sp>
      <p:sp>
        <p:nvSpPr>
          <p:cNvPr id="6" name="等腰三角形 5"/>
          <p:cNvSpPr/>
          <p:nvPr/>
        </p:nvSpPr>
        <p:spPr>
          <a:xfrm>
            <a:off x="0" y="3570514"/>
            <a:ext cx="3381829" cy="3287486"/>
          </a:xfrm>
          <a:prstGeom prst="triangle">
            <a:avLst>
              <a:gd name="adj" fmla="val 0"/>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等腰三角形 6"/>
          <p:cNvSpPr/>
          <p:nvPr/>
        </p:nvSpPr>
        <p:spPr>
          <a:xfrm rot="10800000">
            <a:off x="8810171" y="0"/>
            <a:ext cx="3381829" cy="3287486"/>
          </a:xfrm>
          <a:prstGeom prst="triangle">
            <a:avLst>
              <a:gd name="adj" fmla="val 0"/>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任意多边形: 形状 7"/>
          <p:cNvSpPr/>
          <p:nvPr/>
        </p:nvSpPr>
        <p:spPr>
          <a:xfrm>
            <a:off x="-24311" y="2155666"/>
            <a:ext cx="3505200" cy="4660900"/>
          </a:xfrm>
          <a:custGeom>
            <a:avLst/>
            <a:gdLst>
              <a:gd name="connsiteX0" fmla="*/ 0 w 3505200"/>
              <a:gd name="connsiteY0" fmla="*/ 0 h 4660900"/>
              <a:gd name="connsiteX1" fmla="*/ 3505200 w 3505200"/>
              <a:gd name="connsiteY1" fmla="*/ 3505200 h 4660900"/>
              <a:gd name="connsiteX2" fmla="*/ 2324100 w 3505200"/>
              <a:gd name="connsiteY2" fmla="*/ 4660900 h 4660900"/>
            </a:gdLst>
            <a:ahLst/>
            <a:cxnLst>
              <a:cxn ang="0">
                <a:pos x="connsiteX0" y="connsiteY0"/>
              </a:cxn>
              <a:cxn ang="0">
                <a:pos x="connsiteX1" y="connsiteY1"/>
              </a:cxn>
              <a:cxn ang="0">
                <a:pos x="connsiteX2" y="connsiteY2"/>
              </a:cxn>
            </a:cxnLst>
            <a:rect l="l" t="t" r="r" b="b"/>
            <a:pathLst>
              <a:path w="3505200" h="4660900">
                <a:moveTo>
                  <a:pt x="0" y="0"/>
                </a:moveTo>
                <a:lnTo>
                  <a:pt x="3505200" y="3505200"/>
                </a:lnTo>
                <a:lnTo>
                  <a:pt x="2324100" y="46609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任意多边形: 形状 8"/>
          <p:cNvSpPr/>
          <p:nvPr/>
        </p:nvSpPr>
        <p:spPr>
          <a:xfrm>
            <a:off x="5330823" y="-25400"/>
            <a:ext cx="1536700" cy="774700"/>
          </a:xfrm>
          <a:custGeom>
            <a:avLst/>
            <a:gdLst>
              <a:gd name="connsiteX0" fmla="*/ 0 w 1498600"/>
              <a:gd name="connsiteY0" fmla="*/ 0 h 749300"/>
              <a:gd name="connsiteX1" fmla="*/ 762000 w 1498600"/>
              <a:gd name="connsiteY1" fmla="*/ 749300 h 749300"/>
              <a:gd name="connsiteX2" fmla="*/ 1498600 w 1498600"/>
              <a:gd name="connsiteY2" fmla="*/ 12700 h 749300"/>
              <a:gd name="connsiteX0-1" fmla="*/ 0 w 1536700"/>
              <a:gd name="connsiteY0-2" fmla="*/ 25400 h 774700"/>
              <a:gd name="connsiteX1-3" fmla="*/ 762000 w 1536700"/>
              <a:gd name="connsiteY1-4" fmla="*/ 774700 h 774700"/>
              <a:gd name="connsiteX2-5" fmla="*/ 1536700 w 1536700"/>
              <a:gd name="connsiteY2-6" fmla="*/ 0 h 774700"/>
            </a:gdLst>
            <a:ahLst/>
            <a:cxnLst>
              <a:cxn ang="0">
                <a:pos x="connsiteX0-1" y="connsiteY0-2"/>
              </a:cxn>
              <a:cxn ang="0">
                <a:pos x="connsiteX1-3" y="connsiteY1-4"/>
              </a:cxn>
              <a:cxn ang="0">
                <a:pos x="connsiteX2-5" y="connsiteY2-6"/>
              </a:cxn>
            </a:cxnLst>
            <a:rect l="l" t="t" r="r" b="b"/>
            <a:pathLst>
              <a:path w="1536700" h="774700">
                <a:moveTo>
                  <a:pt x="0" y="25400"/>
                </a:moveTo>
                <a:lnTo>
                  <a:pt x="762000" y="774700"/>
                </a:lnTo>
                <a:lnTo>
                  <a:pt x="1536700" y="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任意多边形: 形状 9"/>
          <p:cNvSpPr/>
          <p:nvPr/>
        </p:nvSpPr>
        <p:spPr>
          <a:xfrm>
            <a:off x="8458200" y="3797300"/>
            <a:ext cx="3048000" cy="3022600"/>
          </a:xfrm>
          <a:custGeom>
            <a:avLst/>
            <a:gdLst>
              <a:gd name="connsiteX0" fmla="*/ 3048000 w 3048000"/>
              <a:gd name="connsiteY0" fmla="*/ 0 h 3022600"/>
              <a:gd name="connsiteX1" fmla="*/ 0 w 3048000"/>
              <a:gd name="connsiteY1" fmla="*/ 3022600 h 3022600"/>
            </a:gdLst>
            <a:ahLst/>
            <a:cxnLst>
              <a:cxn ang="0">
                <a:pos x="connsiteX0" y="connsiteY0"/>
              </a:cxn>
              <a:cxn ang="0">
                <a:pos x="connsiteX1" y="connsiteY1"/>
              </a:cxn>
            </a:cxnLst>
            <a:rect l="l" t="t" r="r" b="b"/>
            <a:pathLst>
              <a:path w="3048000" h="3022600">
                <a:moveTo>
                  <a:pt x="3048000" y="0"/>
                </a:moveTo>
                <a:lnTo>
                  <a:pt x="0" y="30226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任意多边形: 形状 10"/>
          <p:cNvSpPr/>
          <p:nvPr/>
        </p:nvSpPr>
        <p:spPr>
          <a:xfrm>
            <a:off x="9423400" y="5041900"/>
            <a:ext cx="1816100" cy="1803400"/>
          </a:xfrm>
          <a:custGeom>
            <a:avLst/>
            <a:gdLst>
              <a:gd name="connsiteX0" fmla="*/ 0 w 1816100"/>
              <a:gd name="connsiteY0" fmla="*/ 0 h 1803400"/>
              <a:gd name="connsiteX1" fmla="*/ 1816100 w 1816100"/>
              <a:gd name="connsiteY1" fmla="*/ 1803400 h 1803400"/>
            </a:gdLst>
            <a:ahLst/>
            <a:cxnLst>
              <a:cxn ang="0">
                <a:pos x="connsiteX0" y="connsiteY0"/>
              </a:cxn>
              <a:cxn ang="0">
                <a:pos x="connsiteX1" y="connsiteY1"/>
              </a:cxn>
            </a:cxnLst>
            <a:rect l="l" t="t" r="r" b="b"/>
            <a:pathLst>
              <a:path w="1816100" h="1803400">
                <a:moveTo>
                  <a:pt x="0" y="0"/>
                </a:moveTo>
                <a:lnTo>
                  <a:pt x="1816100" y="18034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任意多边形: 形状 11"/>
          <p:cNvSpPr/>
          <p:nvPr/>
        </p:nvSpPr>
        <p:spPr>
          <a:xfrm>
            <a:off x="10401300" y="1905000"/>
            <a:ext cx="1790700" cy="3543300"/>
          </a:xfrm>
          <a:custGeom>
            <a:avLst/>
            <a:gdLst>
              <a:gd name="connsiteX0" fmla="*/ 1778000 w 1790700"/>
              <a:gd name="connsiteY0" fmla="*/ 0 h 3543300"/>
              <a:gd name="connsiteX1" fmla="*/ 0 w 1790700"/>
              <a:gd name="connsiteY1" fmla="*/ 1765300 h 3543300"/>
              <a:gd name="connsiteX2" fmla="*/ 1790700 w 1790700"/>
              <a:gd name="connsiteY2" fmla="*/ 3543300 h 3543300"/>
            </a:gdLst>
            <a:ahLst/>
            <a:cxnLst>
              <a:cxn ang="0">
                <a:pos x="connsiteX0" y="connsiteY0"/>
              </a:cxn>
              <a:cxn ang="0">
                <a:pos x="connsiteX1" y="connsiteY1"/>
              </a:cxn>
              <a:cxn ang="0">
                <a:pos x="connsiteX2" y="connsiteY2"/>
              </a:cxn>
            </a:cxnLst>
            <a:rect l="l" t="t" r="r" b="b"/>
            <a:pathLst>
              <a:path w="1790700" h="3543300">
                <a:moveTo>
                  <a:pt x="1778000" y="0"/>
                </a:moveTo>
                <a:lnTo>
                  <a:pt x="0" y="1765300"/>
                </a:lnTo>
                <a:lnTo>
                  <a:pt x="1790700" y="35433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标题 1"/>
          <p:cNvSpPr txBox="1"/>
          <p:nvPr/>
        </p:nvSpPr>
        <p:spPr>
          <a:xfrm>
            <a:off x="2372360" y="2890723"/>
            <a:ext cx="7581900" cy="132556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sz="7200" spc="300" dirty="0">
                <a:solidFill>
                  <a:schemeClr val="bg2">
                    <a:lumMod val="25000"/>
                  </a:schemeClr>
                </a:solidFill>
                <a:latin typeface="方正姚体" panose="02010601030101010101" pitchFamily="2" charset="-122"/>
                <a:ea typeface="方正姚体" panose="02010601030101010101" pitchFamily="2" charset="-122"/>
                <a:cs typeface="+mn-ea"/>
                <a:sym typeface="+mn-lt"/>
              </a:rPr>
              <a:t>非全线上学习</a:t>
            </a:r>
          </a:p>
        </p:txBody>
      </p:sp>
      <p:grpSp>
        <p:nvGrpSpPr>
          <p:cNvPr id="2" name="组合 1"/>
          <p:cNvGrpSpPr/>
          <p:nvPr/>
        </p:nvGrpSpPr>
        <p:grpSpPr>
          <a:xfrm>
            <a:off x="5810859" y="4837655"/>
            <a:ext cx="574823" cy="574822"/>
            <a:chOff x="5810859" y="4837655"/>
            <a:chExt cx="574823" cy="574822"/>
          </a:xfrm>
        </p:grpSpPr>
        <p:grpSp>
          <p:nvGrpSpPr>
            <p:cNvPr id="17" name="组合 16"/>
            <p:cNvGrpSpPr/>
            <p:nvPr/>
          </p:nvGrpSpPr>
          <p:grpSpPr>
            <a:xfrm>
              <a:off x="5810859" y="4837655"/>
              <a:ext cx="574823" cy="574822"/>
              <a:chOff x="304800" y="673100"/>
              <a:chExt cx="4000500" cy="4000500"/>
            </a:xfrm>
            <a:effectLst>
              <a:outerShdw blurRad="444500" dist="76200" dir="8100000" algn="tr" rotWithShape="0">
                <a:schemeClr val="tx1">
                  <a:lumMod val="65000"/>
                  <a:lumOff val="35000"/>
                  <a:alpha val="50000"/>
                </a:schemeClr>
              </a:outerShdw>
            </a:effectLst>
          </p:grpSpPr>
          <p:sp>
            <p:nvSpPr>
              <p:cNvPr id="18"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cs typeface="+mn-ea"/>
                  <a:sym typeface="+mn-lt"/>
                </a:endParaRPr>
              </a:p>
            </p:txBody>
          </p:sp>
          <p:sp>
            <p:nvSpPr>
              <p:cNvPr id="19" name="椭圆 1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16" name="椭圆 15"/>
            <p:cNvSpPr/>
            <p:nvPr/>
          </p:nvSpPr>
          <p:spPr>
            <a:xfrm>
              <a:off x="5918586" y="4946852"/>
              <a:ext cx="359367" cy="359367"/>
            </a:xfrm>
            <a:prstGeom prst="ellipse">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等腰三角形 19"/>
            <p:cNvSpPr/>
            <p:nvPr/>
          </p:nvSpPr>
          <p:spPr>
            <a:xfrm rot="10800000">
              <a:off x="6022220" y="5075340"/>
              <a:ext cx="147336" cy="12701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3" name="标题 1"/>
          <p:cNvSpPr txBox="1"/>
          <p:nvPr/>
        </p:nvSpPr>
        <p:spPr>
          <a:xfrm>
            <a:off x="2305050" y="1178560"/>
            <a:ext cx="7581900" cy="66421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zh-CN" altLang="en-US" sz="2800" spc="300" dirty="0">
              <a:solidFill>
                <a:schemeClr val="bg2">
                  <a:lumMod val="25000"/>
                </a:schemeClr>
              </a:solidFill>
              <a:latin typeface="方正姚体" panose="02010601030101010101" pitchFamily="2" charset="-122"/>
              <a:ea typeface="方正姚体" panose="02010601030101010101" pitchFamily="2"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750">
        <p14:window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2" name="组合 121"/>
          <p:cNvGrpSpPr/>
          <p:nvPr/>
        </p:nvGrpSpPr>
        <p:grpSpPr>
          <a:xfrm>
            <a:off x="723900" y="303571"/>
            <a:ext cx="11468099" cy="583565"/>
            <a:chOff x="723900" y="303571"/>
            <a:chExt cx="11468099" cy="583565"/>
          </a:xfrm>
        </p:grpSpPr>
        <p:sp>
          <p:nvSpPr>
            <p:cNvPr id="8" name="矩形 7"/>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1097915" y="303571"/>
              <a:ext cx="1094105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500" normalizeH="0" baseline="0" noProof="0" dirty="0">
                  <a:ln>
                    <a:noFill/>
                  </a:ln>
                  <a:solidFill>
                    <a:schemeClr val="bg1"/>
                  </a:solidFill>
                  <a:effectLst/>
                  <a:uLnTx/>
                  <a:uFillTx/>
                  <a:cs typeface="+mn-ea"/>
                  <a:sym typeface="+mn-lt"/>
                </a:rPr>
                <a:t>课前</a:t>
              </a:r>
              <a:r>
                <a:rPr kumimoji="0" lang="en-US" altLang="zh-CN" sz="2400" b="1" i="0" u="none" strike="noStrike" kern="1200" cap="none" spc="500" normalizeH="0" baseline="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rPr>
                <a:t>登录平台：cqupt.fanya.chaoxing.com</a:t>
              </a: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7" name="椭圆 6"/>
            <p:cNvSpPr/>
            <p:nvPr/>
          </p:nvSpPr>
          <p:spPr>
            <a:xfrm>
              <a:off x="392112" y="760412"/>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01</a:t>
              </a:r>
              <a:endParaRPr lang="zh-CN" altLang="en-US" b="1" dirty="0">
                <a:solidFill>
                  <a:schemeClr val="tx1">
                    <a:lumMod val="75000"/>
                    <a:lumOff val="25000"/>
                  </a:schemeClr>
                </a:solidFill>
                <a:cs typeface="+mn-ea"/>
                <a:sym typeface="+mn-lt"/>
              </a:endParaRPr>
            </a:p>
          </p:txBody>
        </p:sp>
      </p:grpSp>
      <p:pic>
        <p:nvPicPr>
          <p:cNvPr id="9" name="图片 8"/>
          <p:cNvPicPr>
            <a:picLocks noChangeAspect="1"/>
          </p:cNvPicPr>
          <p:nvPr>
            <p:custDataLst>
              <p:tags r:id="rId1"/>
            </p:custDataLst>
          </p:nvPr>
        </p:nvPicPr>
        <p:blipFill>
          <a:blip r:embed="rId3"/>
          <a:stretch>
            <a:fillRect/>
          </a:stretch>
        </p:blipFill>
        <p:spPr>
          <a:xfrm>
            <a:off x="594360" y="1159510"/>
            <a:ext cx="5195570" cy="5271770"/>
          </a:xfrm>
          <a:prstGeom prst="rect">
            <a:avLst/>
          </a:prstGeom>
        </p:spPr>
      </p:pic>
      <p:sp>
        <p:nvSpPr>
          <p:cNvPr id="2" name="文本框 1"/>
          <p:cNvSpPr txBox="1"/>
          <p:nvPr/>
        </p:nvSpPr>
        <p:spPr>
          <a:xfrm>
            <a:off x="7053580" y="2150110"/>
            <a:ext cx="4092575" cy="645160"/>
          </a:xfrm>
          <a:prstGeom prst="rect">
            <a:avLst/>
          </a:prstGeom>
          <a:noFill/>
        </p:spPr>
        <p:txBody>
          <a:bodyPr wrap="square" rtlCol="0">
            <a:spAutoFit/>
          </a:bodyPr>
          <a:lstStyle/>
          <a:p>
            <a:r>
              <a:rPr lang="zh-CN" altLang="en-US"/>
              <a:t>账号密码同学习通和超星课堂，也可以用学习通扫码登录</a:t>
            </a:r>
          </a:p>
        </p:txBody>
      </p:sp>
    </p:spTree>
  </p:cSld>
  <p:clrMapOvr>
    <a:masterClrMapping/>
  </p:clrMapOvr>
  <mc:AlternateContent xmlns:mc="http://schemas.openxmlformats.org/markup-compatibility/2006" xmlns:p14="http://schemas.microsoft.com/office/powerpoint/2010/main">
    <mc:Choice Requires="p14">
      <p:transition spd="slow" p14:dur="175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201336"/>
            <a:ext cx="11468099" cy="953135"/>
            <a:chOff x="723900" y="258486"/>
            <a:chExt cx="11468099" cy="953135"/>
          </a:xfrm>
        </p:grpSpPr>
        <p:sp>
          <p:nvSpPr>
            <p:cNvPr id="2" name="矩形 1"/>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文本框 5"/>
            <p:cNvSpPr txBox="1"/>
            <p:nvPr/>
          </p:nvSpPr>
          <p:spPr>
            <a:xfrm>
              <a:off x="1145540" y="258486"/>
              <a:ext cx="10128250" cy="953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bg1"/>
                  </a:solidFill>
                  <a:effectLst/>
                  <a:uLnTx/>
                  <a:uFillTx/>
                  <a:cs typeface="+mn-ea"/>
                  <a:sym typeface="+mn-lt"/>
                </a:rPr>
                <a:t>课后</a:t>
              </a:r>
              <a:r>
                <a:rPr lang="en-US" altLang="zh-CN"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lang="zh-CN" altLang="en-US"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回看视频</a:t>
              </a:r>
              <a:endPar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宋体" panose="02010600030101010101" pitchFamily="2" charset="-122"/>
                <a:sym typeface="+mn-lt"/>
              </a:endParaRPr>
            </a:p>
          </p:txBody>
        </p:sp>
      </p:grpSp>
      <p:grpSp>
        <p:nvGrpSpPr>
          <p:cNvPr id="7" name="组合 6"/>
          <p:cNvGrpSpPr/>
          <p:nvPr/>
        </p:nvGrpSpPr>
        <p:grpSpPr>
          <a:xfrm>
            <a:off x="296132" y="143407"/>
            <a:ext cx="717328" cy="751616"/>
            <a:chOff x="304800" y="673100"/>
            <a:chExt cx="4001750" cy="4193043"/>
          </a:xfrm>
          <a:effectLst>
            <a:outerShdw blurRad="444500" dist="76200" dir="8100000" algn="tr" rotWithShape="0">
              <a:schemeClr val="tx1">
                <a:lumMod val="65000"/>
                <a:lumOff val="35000"/>
                <a:alpha val="50000"/>
              </a:schemeClr>
            </a:outerShdw>
          </a:effectLst>
        </p:grpSpPr>
        <p:sp>
          <p:nvSpPr>
            <p:cNvPr id="13"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14" name="椭圆 13"/>
            <p:cNvSpPr/>
            <p:nvPr/>
          </p:nvSpPr>
          <p:spPr>
            <a:xfrm>
              <a:off x="480674" y="1040268"/>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2</a:t>
              </a:r>
            </a:p>
          </p:txBody>
        </p:sp>
      </p:grpSp>
      <p:sp>
        <p:nvSpPr>
          <p:cNvPr id="100" name="文本框 99"/>
          <p:cNvSpPr txBox="1"/>
          <p:nvPr/>
        </p:nvSpPr>
        <p:spPr>
          <a:xfrm>
            <a:off x="418465" y="1059180"/>
            <a:ext cx="3503295" cy="645160"/>
          </a:xfrm>
          <a:prstGeom prst="rect">
            <a:avLst/>
          </a:prstGeom>
          <a:noFill/>
          <a:ln w="9525">
            <a:noFill/>
          </a:ln>
        </p:spPr>
        <p:txBody>
          <a:bodyPr wrap="square">
            <a:spAutoFit/>
          </a:bodyPr>
          <a:lstStyle/>
          <a:p>
            <a:pPr indent="0"/>
            <a:r>
              <a:rPr lang="zh-CN" b="0">
                <a:solidFill>
                  <a:schemeClr val="tx1"/>
                </a:solidFill>
                <a:latin typeface="微软雅黑" panose="020B0503020204020204" charset="-122"/>
                <a:ea typeface="微软雅黑" panose="020B0503020204020204" charset="-122"/>
                <a:cs typeface="微软雅黑" panose="020B0503020204020204" charset="-122"/>
              </a:rPr>
              <a:t>1.点击课程，选择我学的课，右上角切换新版</a:t>
            </a:r>
            <a:endParaRPr lang="zh-CN" altLang="en-US" b="0">
              <a:solidFill>
                <a:schemeClr val="tx1"/>
              </a:solidFill>
              <a:latin typeface="微软雅黑" panose="020B0503020204020204" charset="-122"/>
              <a:ea typeface="微软雅黑" panose="020B0503020204020204" charset="-122"/>
              <a:cs typeface="微软雅黑" panose="020B0503020204020204" charset="-122"/>
            </a:endParaRPr>
          </a:p>
        </p:txBody>
      </p:sp>
      <p:pic>
        <p:nvPicPr>
          <p:cNvPr id="3" name="图片 2"/>
          <p:cNvPicPr>
            <a:picLocks noChangeAspect="1"/>
          </p:cNvPicPr>
          <p:nvPr/>
        </p:nvPicPr>
        <p:blipFill>
          <a:blip r:embed="rId2"/>
          <a:stretch>
            <a:fillRect/>
          </a:stretch>
        </p:blipFill>
        <p:spPr>
          <a:xfrm>
            <a:off x="295910" y="2002155"/>
            <a:ext cx="4218940" cy="3106420"/>
          </a:xfrm>
          <a:prstGeom prst="rect">
            <a:avLst/>
          </a:prstGeom>
        </p:spPr>
      </p:pic>
      <p:pic>
        <p:nvPicPr>
          <p:cNvPr id="5" name="图片 4"/>
          <p:cNvPicPr>
            <a:picLocks noChangeAspect="1"/>
          </p:cNvPicPr>
          <p:nvPr/>
        </p:nvPicPr>
        <p:blipFill>
          <a:blip r:embed="rId3"/>
          <a:stretch>
            <a:fillRect/>
          </a:stretch>
        </p:blipFill>
        <p:spPr>
          <a:xfrm>
            <a:off x="4514850" y="2001520"/>
            <a:ext cx="3905250" cy="3107055"/>
          </a:xfrm>
          <a:prstGeom prst="rect">
            <a:avLst/>
          </a:prstGeom>
        </p:spPr>
      </p:pic>
      <p:sp>
        <p:nvSpPr>
          <p:cNvPr id="4" name="文本框 3"/>
          <p:cNvSpPr txBox="1"/>
          <p:nvPr/>
        </p:nvSpPr>
        <p:spPr>
          <a:xfrm>
            <a:off x="8456930" y="1087755"/>
            <a:ext cx="3503295" cy="368300"/>
          </a:xfrm>
          <a:prstGeom prst="rect">
            <a:avLst/>
          </a:prstGeom>
          <a:noFill/>
          <a:ln w="9525">
            <a:noFill/>
          </a:ln>
        </p:spPr>
        <p:txBody>
          <a:bodyPr wrap="square">
            <a:spAutoFit/>
          </a:bodyPr>
          <a:lstStyle/>
          <a:p>
            <a:pPr indent="0"/>
            <a:r>
              <a:rPr lang="en-US" altLang="zh-CN" b="0">
                <a:solidFill>
                  <a:schemeClr val="tx1"/>
                </a:solidFill>
                <a:latin typeface="微软雅黑" panose="020B0503020204020204" charset="-122"/>
                <a:ea typeface="微软雅黑" panose="020B0503020204020204" charset="-122"/>
                <a:cs typeface="微软雅黑" panose="020B0503020204020204" charset="-122"/>
              </a:rPr>
              <a:t>3</a:t>
            </a:r>
            <a:r>
              <a:rPr lang="zh-CN" b="0">
                <a:solidFill>
                  <a:schemeClr val="tx1"/>
                </a:solidFill>
                <a:latin typeface="微软雅黑" panose="020B0503020204020204" charset="-122"/>
                <a:ea typeface="微软雅黑" panose="020B0503020204020204" charset="-122"/>
                <a:cs typeface="微软雅黑" panose="020B0503020204020204" charset="-122"/>
              </a:rPr>
              <a:t>.点击回看视频</a:t>
            </a:r>
            <a:endParaRPr lang="zh-CN" altLang="en-US" b="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4161155" y="1059180"/>
            <a:ext cx="3503295" cy="368300"/>
          </a:xfrm>
          <a:prstGeom prst="rect">
            <a:avLst/>
          </a:prstGeom>
          <a:noFill/>
          <a:ln w="9525">
            <a:noFill/>
          </a:ln>
        </p:spPr>
        <p:txBody>
          <a:bodyPr wrap="square">
            <a:spAutoFit/>
          </a:bodyPr>
          <a:lstStyle/>
          <a:p>
            <a:pPr indent="0"/>
            <a:r>
              <a:rPr lang="en-US" altLang="zh-CN" b="0">
                <a:solidFill>
                  <a:schemeClr val="tx1"/>
                </a:solidFill>
                <a:latin typeface="微软雅黑" panose="020B0503020204020204" charset="-122"/>
                <a:ea typeface="微软雅黑" panose="020B0503020204020204" charset="-122"/>
                <a:cs typeface="微软雅黑" panose="020B0503020204020204" charset="-122"/>
              </a:rPr>
              <a:t>2</a:t>
            </a:r>
            <a:r>
              <a:rPr lang="zh-CN" b="0">
                <a:solidFill>
                  <a:schemeClr val="tx1"/>
                </a:solidFill>
                <a:latin typeface="微软雅黑" panose="020B0503020204020204" charset="-122"/>
                <a:ea typeface="微软雅黑" panose="020B0503020204020204" charset="-122"/>
                <a:cs typeface="微软雅黑" panose="020B0503020204020204" charset="-122"/>
              </a:rPr>
              <a:t>.点击章节，找到学习课程</a:t>
            </a:r>
            <a:endParaRPr lang="zh-CN" altLang="en-US" b="0">
              <a:solidFill>
                <a:schemeClr val="tx1"/>
              </a:solidFill>
              <a:latin typeface="微软雅黑" panose="020B0503020204020204" charset="-122"/>
              <a:ea typeface="微软雅黑" panose="020B0503020204020204" charset="-122"/>
              <a:cs typeface="微软雅黑" panose="020B0503020204020204" charset="-122"/>
            </a:endParaRPr>
          </a:p>
        </p:txBody>
      </p:sp>
      <p:pic>
        <p:nvPicPr>
          <p:cNvPr id="9" name="图片 8"/>
          <p:cNvPicPr>
            <a:picLocks noChangeAspect="1"/>
          </p:cNvPicPr>
          <p:nvPr/>
        </p:nvPicPr>
        <p:blipFill>
          <a:blip r:embed="rId4"/>
          <a:stretch>
            <a:fillRect/>
          </a:stretch>
        </p:blipFill>
        <p:spPr>
          <a:xfrm>
            <a:off x="8496935" y="2001520"/>
            <a:ext cx="3423920" cy="31076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201336"/>
            <a:ext cx="11468099" cy="953135"/>
            <a:chOff x="723900" y="258486"/>
            <a:chExt cx="11468099" cy="953135"/>
          </a:xfrm>
        </p:grpSpPr>
        <p:sp>
          <p:nvSpPr>
            <p:cNvPr id="2" name="矩形 1"/>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文本框 5"/>
            <p:cNvSpPr txBox="1"/>
            <p:nvPr/>
          </p:nvSpPr>
          <p:spPr>
            <a:xfrm>
              <a:off x="1145540" y="258486"/>
              <a:ext cx="10128250" cy="953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bg1"/>
                  </a:solidFill>
                  <a:effectLst/>
                  <a:uLnTx/>
                  <a:uFillTx/>
                  <a:cs typeface="+mn-ea"/>
                  <a:sym typeface="+mn-lt"/>
                </a:rPr>
                <a:t>课后</a:t>
              </a:r>
              <a:r>
                <a:rPr lang="en-US" altLang="zh-CN"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lang="zh-CN" altLang="en-US"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作业</a:t>
              </a:r>
              <a:r>
                <a:rPr lang="en-US" altLang="zh-CN"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lang="zh-CN" altLang="en-US"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考试</a:t>
              </a:r>
              <a:endPar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宋体" panose="02010600030101010101" pitchFamily="2" charset="-122"/>
                <a:sym typeface="+mn-lt"/>
              </a:endParaRPr>
            </a:p>
          </p:txBody>
        </p:sp>
      </p:grpSp>
      <p:grpSp>
        <p:nvGrpSpPr>
          <p:cNvPr id="7" name="组合 6"/>
          <p:cNvGrpSpPr/>
          <p:nvPr/>
        </p:nvGrpSpPr>
        <p:grpSpPr>
          <a:xfrm>
            <a:off x="296132" y="143407"/>
            <a:ext cx="717328" cy="751616"/>
            <a:chOff x="304800" y="673100"/>
            <a:chExt cx="4001750" cy="4193043"/>
          </a:xfrm>
          <a:effectLst>
            <a:outerShdw blurRad="444500" dist="76200" dir="8100000" algn="tr" rotWithShape="0">
              <a:schemeClr val="tx1">
                <a:lumMod val="65000"/>
                <a:lumOff val="35000"/>
                <a:alpha val="50000"/>
              </a:schemeClr>
            </a:outerShdw>
          </a:effectLst>
        </p:grpSpPr>
        <p:sp>
          <p:nvSpPr>
            <p:cNvPr id="13"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14" name="椭圆 13"/>
            <p:cNvSpPr/>
            <p:nvPr/>
          </p:nvSpPr>
          <p:spPr>
            <a:xfrm>
              <a:off x="480674" y="1040268"/>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2</a:t>
              </a:r>
            </a:p>
          </p:txBody>
        </p:sp>
      </p:grpSp>
      <p:sp>
        <p:nvSpPr>
          <p:cNvPr id="100" name="文本框 99"/>
          <p:cNvSpPr txBox="1"/>
          <p:nvPr/>
        </p:nvSpPr>
        <p:spPr>
          <a:xfrm>
            <a:off x="418465" y="1059180"/>
            <a:ext cx="9713595" cy="368300"/>
          </a:xfrm>
          <a:prstGeom prst="rect">
            <a:avLst/>
          </a:prstGeom>
          <a:noFill/>
          <a:ln w="9525">
            <a:noFill/>
          </a:ln>
        </p:spPr>
        <p:txBody>
          <a:bodyPr wrap="square">
            <a:spAutoFit/>
          </a:bodyPr>
          <a:lstStyle/>
          <a:p>
            <a:pPr indent="0"/>
            <a:r>
              <a:rPr lang="zh-CN" b="0">
                <a:solidFill>
                  <a:schemeClr val="tx1"/>
                </a:solidFill>
                <a:latin typeface="微软雅黑" panose="020B0503020204020204" charset="-122"/>
                <a:ea typeface="微软雅黑" panose="020B0503020204020204" charset="-122"/>
                <a:cs typeface="微软雅黑" panose="020B0503020204020204" charset="-122"/>
              </a:rPr>
              <a:t>1.进入课程左侧选择、作业、考试，老师布置的作业</a:t>
            </a:r>
            <a:r>
              <a:rPr lang="en-US" altLang="zh-CN" b="0">
                <a:solidFill>
                  <a:schemeClr val="tx1"/>
                </a:solidFill>
                <a:latin typeface="微软雅黑" panose="020B0503020204020204" charset="-122"/>
                <a:ea typeface="微软雅黑" panose="020B0503020204020204" charset="-122"/>
                <a:cs typeface="微软雅黑" panose="020B0503020204020204" charset="-122"/>
              </a:rPr>
              <a:t>/</a:t>
            </a:r>
            <a:r>
              <a:rPr lang="zh-CN" altLang="en-US" b="0">
                <a:solidFill>
                  <a:schemeClr val="tx1"/>
                </a:solidFill>
                <a:latin typeface="微软雅黑" panose="020B0503020204020204" charset="-122"/>
                <a:ea typeface="微软雅黑" panose="020B0503020204020204" charset="-122"/>
                <a:cs typeface="微软雅黑" panose="020B0503020204020204" charset="-122"/>
              </a:rPr>
              <a:t>考试就可以在此作答</a:t>
            </a:r>
          </a:p>
        </p:txBody>
      </p:sp>
      <p:pic>
        <p:nvPicPr>
          <p:cNvPr id="10" name="图片 9"/>
          <p:cNvPicPr>
            <a:picLocks noChangeAspect="1"/>
          </p:cNvPicPr>
          <p:nvPr/>
        </p:nvPicPr>
        <p:blipFill>
          <a:blip r:embed="rId2"/>
          <a:stretch>
            <a:fillRect/>
          </a:stretch>
        </p:blipFill>
        <p:spPr>
          <a:xfrm>
            <a:off x="611505" y="2730500"/>
            <a:ext cx="5043805" cy="24758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0" y="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等腰三角形 5"/>
          <p:cNvSpPr/>
          <p:nvPr/>
        </p:nvSpPr>
        <p:spPr>
          <a:xfrm>
            <a:off x="0" y="3570514"/>
            <a:ext cx="3381829" cy="3287486"/>
          </a:xfrm>
          <a:prstGeom prst="triangle">
            <a:avLst>
              <a:gd name="adj" fmla="val 0"/>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等腰三角形 6"/>
          <p:cNvSpPr/>
          <p:nvPr/>
        </p:nvSpPr>
        <p:spPr>
          <a:xfrm rot="10800000">
            <a:off x="8810171" y="0"/>
            <a:ext cx="3381829" cy="3287486"/>
          </a:xfrm>
          <a:prstGeom prst="triangle">
            <a:avLst>
              <a:gd name="adj" fmla="val 0"/>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任意多边形: 形状 7"/>
          <p:cNvSpPr/>
          <p:nvPr/>
        </p:nvSpPr>
        <p:spPr>
          <a:xfrm>
            <a:off x="-24311" y="2155666"/>
            <a:ext cx="3505200" cy="4660900"/>
          </a:xfrm>
          <a:custGeom>
            <a:avLst/>
            <a:gdLst>
              <a:gd name="connsiteX0" fmla="*/ 0 w 3505200"/>
              <a:gd name="connsiteY0" fmla="*/ 0 h 4660900"/>
              <a:gd name="connsiteX1" fmla="*/ 3505200 w 3505200"/>
              <a:gd name="connsiteY1" fmla="*/ 3505200 h 4660900"/>
              <a:gd name="connsiteX2" fmla="*/ 2324100 w 3505200"/>
              <a:gd name="connsiteY2" fmla="*/ 4660900 h 4660900"/>
            </a:gdLst>
            <a:ahLst/>
            <a:cxnLst>
              <a:cxn ang="0">
                <a:pos x="connsiteX0" y="connsiteY0"/>
              </a:cxn>
              <a:cxn ang="0">
                <a:pos x="connsiteX1" y="connsiteY1"/>
              </a:cxn>
              <a:cxn ang="0">
                <a:pos x="connsiteX2" y="connsiteY2"/>
              </a:cxn>
            </a:cxnLst>
            <a:rect l="l" t="t" r="r" b="b"/>
            <a:pathLst>
              <a:path w="3505200" h="4660900">
                <a:moveTo>
                  <a:pt x="0" y="0"/>
                </a:moveTo>
                <a:lnTo>
                  <a:pt x="3505200" y="3505200"/>
                </a:lnTo>
                <a:lnTo>
                  <a:pt x="2324100" y="46609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任意多边形: 形状 8"/>
          <p:cNvSpPr/>
          <p:nvPr/>
        </p:nvSpPr>
        <p:spPr>
          <a:xfrm>
            <a:off x="5330823" y="-25400"/>
            <a:ext cx="1536700" cy="774700"/>
          </a:xfrm>
          <a:custGeom>
            <a:avLst/>
            <a:gdLst>
              <a:gd name="connsiteX0" fmla="*/ 0 w 1498600"/>
              <a:gd name="connsiteY0" fmla="*/ 0 h 749300"/>
              <a:gd name="connsiteX1" fmla="*/ 762000 w 1498600"/>
              <a:gd name="connsiteY1" fmla="*/ 749300 h 749300"/>
              <a:gd name="connsiteX2" fmla="*/ 1498600 w 1498600"/>
              <a:gd name="connsiteY2" fmla="*/ 12700 h 749300"/>
              <a:gd name="connsiteX0-1" fmla="*/ 0 w 1536700"/>
              <a:gd name="connsiteY0-2" fmla="*/ 25400 h 774700"/>
              <a:gd name="connsiteX1-3" fmla="*/ 762000 w 1536700"/>
              <a:gd name="connsiteY1-4" fmla="*/ 774700 h 774700"/>
              <a:gd name="connsiteX2-5" fmla="*/ 1536700 w 1536700"/>
              <a:gd name="connsiteY2-6" fmla="*/ 0 h 774700"/>
            </a:gdLst>
            <a:ahLst/>
            <a:cxnLst>
              <a:cxn ang="0">
                <a:pos x="connsiteX0-1" y="connsiteY0-2"/>
              </a:cxn>
              <a:cxn ang="0">
                <a:pos x="connsiteX1-3" y="connsiteY1-4"/>
              </a:cxn>
              <a:cxn ang="0">
                <a:pos x="connsiteX2-5" y="connsiteY2-6"/>
              </a:cxn>
            </a:cxnLst>
            <a:rect l="l" t="t" r="r" b="b"/>
            <a:pathLst>
              <a:path w="1536700" h="774700">
                <a:moveTo>
                  <a:pt x="0" y="25400"/>
                </a:moveTo>
                <a:lnTo>
                  <a:pt x="762000" y="774700"/>
                </a:lnTo>
                <a:lnTo>
                  <a:pt x="1536700" y="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任意多边形: 形状 9"/>
          <p:cNvSpPr/>
          <p:nvPr/>
        </p:nvSpPr>
        <p:spPr>
          <a:xfrm>
            <a:off x="8458200" y="3797300"/>
            <a:ext cx="3048000" cy="3022600"/>
          </a:xfrm>
          <a:custGeom>
            <a:avLst/>
            <a:gdLst>
              <a:gd name="connsiteX0" fmla="*/ 3048000 w 3048000"/>
              <a:gd name="connsiteY0" fmla="*/ 0 h 3022600"/>
              <a:gd name="connsiteX1" fmla="*/ 0 w 3048000"/>
              <a:gd name="connsiteY1" fmla="*/ 3022600 h 3022600"/>
            </a:gdLst>
            <a:ahLst/>
            <a:cxnLst>
              <a:cxn ang="0">
                <a:pos x="connsiteX0" y="connsiteY0"/>
              </a:cxn>
              <a:cxn ang="0">
                <a:pos x="connsiteX1" y="connsiteY1"/>
              </a:cxn>
            </a:cxnLst>
            <a:rect l="l" t="t" r="r" b="b"/>
            <a:pathLst>
              <a:path w="3048000" h="3022600">
                <a:moveTo>
                  <a:pt x="3048000" y="0"/>
                </a:moveTo>
                <a:lnTo>
                  <a:pt x="0" y="30226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任意多边形: 形状 10"/>
          <p:cNvSpPr/>
          <p:nvPr/>
        </p:nvSpPr>
        <p:spPr>
          <a:xfrm>
            <a:off x="9423400" y="5041900"/>
            <a:ext cx="1816100" cy="1803400"/>
          </a:xfrm>
          <a:custGeom>
            <a:avLst/>
            <a:gdLst>
              <a:gd name="connsiteX0" fmla="*/ 0 w 1816100"/>
              <a:gd name="connsiteY0" fmla="*/ 0 h 1803400"/>
              <a:gd name="connsiteX1" fmla="*/ 1816100 w 1816100"/>
              <a:gd name="connsiteY1" fmla="*/ 1803400 h 1803400"/>
            </a:gdLst>
            <a:ahLst/>
            <a:cxnLst>
              <a:cxn ang="0">
                <a:pos x="connsiteX0" y="connsiteY0"/>
              </a:cxn>
              <a:cxn ang="0">
                <a:pos x="connsiteX1" y="connsiteY1"/>
              </a:cxn>
            </a:cxnLst>
            <a:rect l="l" t="t" r="r" b="b"/>
            <a:pathLst>
              <a:path w="1816100" h="1803400">
                <a:moveTo>
                  <a:pt x="0" y="0"/>
                </a:moveTo>
                <a:lnTo>
                  <a:pt x="1816100" y="18034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任意多边形: 形状 11"/>
          <p:cNvSpPr/>
          <p:nvPr/>
        </p:nvSpPr>
        <p:spPr>
          <a:xfrm>
            <a:off x="10401300" y="1905000"/>
            <a:ext cx="1790700" cy="3543300"/>
          </a:xfrm>
          <a:custGeom>
            <a:avLst/>
            <a:gdLst>
              <a:gd name="connsiteX0" fmla="*/ 1778000 w 1790700"/>
              <a:gd name="connsiteY0" fmla="*/ 0 h 3543300"/>
              <a:gd name="connsiteX1" fmla="*/ 0 w 1790700"/>
              <a:gd name="connsiteY1" fmla="*/ 1765300 h 3543300"/>
              <a:gd name="connsiteX2" fmla="*/ 1790700 w 1790700"/>
              <a:gd name="connsiteY2" fmla="*/ 3543300 h 3543300"/>
            </a:gdLst>
            <a:ahLst/>
            <a:cxnLst>
              <a:cxn ang="0">
                <a:pos x="connsiteX0" y="connsiteY0"/>
              </a:cxn>
              <a:cxn ang="0">
                <a:pos x="connsiteX1" y="connsiteY1"/>
              </a:cxn>
              <a:cxn ang="0">
                <a:pos x="connsiteX2" y="connsiteY2"/>
              </a:cxn>
            </a:cxnLst>
            <a:rect l="l" t="t" r="r" b="b"/>
            <a:pathLst>
              <a:path w="1790700" h="3543300">
                <a:moveTo>
                  <a:pt x="1778000" y="0"/>
                </a:moveTo>
                <a:lnTo>
                  <a:pt x="0" y="1765300"/>
                </a:lnTo>
                <a:lnTo>
                  <a:pt x="1790700" y="354330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标题 1"/>
          <p:cNvSpPr txBox="1"/>
          <p:nvPr/>
        </p:nvSpPr>
        <p:spPr>
          <a:xfrm>
            <a:off x="2297430" y="2379548"/>
            <a:ext cx="7581900" cy="132556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sz="7200" spc="600" dirty="0">
                <a:solidFill>
                  <a:schemeClr val="bg2">
                    <a:lumMod val="25000"/>
                  </a:schemeClr>
                </a:solidFill>
                <a:latin typeface="+mn-lt"/>
                <a:ea typeface="+mn-ea"/>
                <a:cs typeface="+mn-ea"/>
                <a:sym typeface="+mn-lt"/>
              </a:rPr>
              <a:t>谢谢</a:t>
            </a:r>
          </a:p>
        </p:txBody>
      </p:sp>
      <p:grpSp>
        <p:nvGrpSpPr>
          <p:cNvPr id="2" name="组合 1"/>
          <p:cNvGrpSpPr/>
          <p:nvPr/>
        </p:nvGrpSpPr>
        <p:grpSpPr>
          <a:xfrm>
            <a:off x="5810859" y="4837655"/>
            <a:ext cx="574823" cy="574822"/>
            <a:chOff x="5810859" y="4837655"/>
            <a:chExt cx="574823" cy="574822"/>
          </a:xfrm>
        </p:grpSpPr>
        <p:grpSp>
          <p:nvGrpSpPr>
            <p:cNvPr id="17" name="组合 16"/>
            <p:cNvGrpSpPr/>
            <p:nvPr/>
          </p:nvGrpSpPr>
          <p:grpSpPr>
            <a:xfrm>
              <a:off x="5810859" y="4837655"/>
              <a:ext cx="574823" cy="574822"/>
              <a:chOff x="304800" y="673100"/>
              <a:chExt cx="4000500" cy="4000500"/>
            </a:xfrm>
            <a:effectLst>
              <a:outerShdw blurRad="444500" dist="76200" dir="8100000" algn="tr" rotWithShape="0">
                <a:schemeClr val="tx1">
                  <a:lumMod val="65000"/>
                  <a:lumOff val="35000"/>
                  <a:alpha val="50000"/>
                </a:schemeClr>
              </a:outerShdw>
            </a:effectLst>
          </p:grpSpPr>
          <p:sp>
            <p:nvSpPr>
              <p:cNvPr id="18"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cs typeface="+mn-ea"/>
                  <a:sym typeface="+mn-lt"/>
                </a:endParaRPr>
              </a:p>
            </p:txBody>
          </p:sp>
          <p:sp>
            <p:nvSpPr>
              <p:cNvPr id="19" name="椭圆 1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16" name="椭圆 15"/>
            <p:cNvSpPr/>
            <p:nvPr/>
          </p:nvSpPr>
          <p:spPr>
            <a:xfrm>
              <a:off x="5918586" y="4946852"/>
              <a:ext cx="359367" cy="359367"/>
            </a:xfrm>
            <a:prstGeom prst="ellipse">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等腰三角形 19"/>
            <p:cNvSpPr/>
            <p:nvPr/>
          </p:nvSpPr>
          <p:spPr>
            <a:xfrm rot="10800000">
              <a:off x="6022220" y="5075340"/>
              <a:ext cx="147336" cy="12701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750">
        <p14:window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2" name="组合 121"/>
          <p:cNvGrpSpPr/>
          <p:nvPr/>
        </p:nvGrpSpPr>
        <p:grpSpPr>
          <a:xfrm>
            <a:off x="723900" y="303571"/>
            <a:ext cx="11468099" cy="583565"/>
            <a:chOff x="723900" y="303571"/>
            <a:chExt cx="11468099" cy="583565"/>
          </a:xfrm>
        </p:grpSpPr>
        <p:sp>
          <p:nvSpPr>
            <p:cNvPr id="8" name="矩形 7"/>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1097915" y="303571"/>
              <a:ext cx="1012825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bg1"/>
                  </a:solidFill>
                  <a:effectLst/>
                  <a:uLnTx/>
                  <a:uFillTx/>
                  <a:cs typeface="+mn-ea"/>
                  <a:sym typeface="+mn-lt"/>
                </a:rPr>
                <a:t>准备</a:t>
              </a:r>
              <a:endPar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7" name="椭圆 6"/>
            <p:cNvSpPr/>
            <p:nvPr/>
          </p:nvSpPr>
          <p:spPr>
            <a:xfrm>
              <a:off x="392112" y="760412"/>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1</a:t>
              </a:r>
            </a:p>
          </p:txBody>
        </p:sp>
      </p:grpSp>
      <p:grpSp>
        <p:nvGrpSpPr>
          <p:cNvPr id="24" name="组合 23"/>
          <p:cNvGrpSpPr/>
          <p:nvPr/>
        </p:nvGrpSpPr>
        <p:grpSpPr>
          <a:xfrm>
            <a:off x="613355" y="1052420"/>
            <a:ext cx="2559050" cy="552450"/>
            <a:chOff x="1476320" y="2611980"/>
            <a:chExt cx="2559050" cy="552450"/>
          </a:xfrm>
        </p:grpSpPr>
        <p:sp>
          <p:nvSpPr>
            <p:cNvPr id="25" name="î$1iďe"/>
            <p:cNvSpPr/>
            <p:nvPr/>
          </p:nvSpPr>
          <p:spPr bwMode="auto">
            <a:xfrm>
              <a:off x="1476322" y="2611980"/>
              <a:ext cx="383921" cy="151602"/>
            </a:xfrm>
            <a:custGeom>
              <a:avLst/>
              <a:gdLst>
                <a:gd name="T0" fmla="*/ 166 w 166"/>
                <a:gd name="T1" fmla="*/ 0 h 58"/>
                <a:gd name="T2" fmla="*/ 0 w 166"/>
                <a:gd name="T3" fmla="*/ 29 h 58"/>
                <a:gd name="T4" fmla="*/ 166 w 166"/>
                <a:gd name="T5" fmla="*/ 58 h 58"/>
                <a:gd name="T6" fmla="*/ 166 w 166"/>
                <a:gd name="T7" fmla="*/ 0 h 58"/>
              </a:gdLst>
              <a:ahLst/>
              <a:cxnLst>
                <a:cxn ang="0">
                  <a:pos x="T0" y="T1"/>
                </a:cxn>
                <a:cxn ang="0">
                  <a:pos x="T2" y="T3"/>
                </a:cxn>
                <a:cxn ang="0">
                  <a:pos x="T4" y="T5"/>
                </a:cxn>
                <a:cxn ang="0">
                  <a:pos x="T6" y="T7"/>
                </a:cxn>
              </a:cxnLst>
              <a:rect l="0" t="0" r="r" b="b"/>
              <a:pathLst>
                <a:path w="166" h="58">
                  <a:moveTo>
                    <a:pt x="166" y="0"/>
                  </a:moveTo>
                  <a:cubicBezTo>
                    <a:pt x="74" y="0"/>
                    <a:pt x="0" y="13"/>
                    <a:pt x="0" y="29"/>
                  </a:cubicBezTo>
                  <a:cubicBezTo>
                    <a:pt x="0" y="45"/>
                    <a:pt x="74" y="58"/>
                    <a:pt x="166" y="58"/>
                  </a:cubicBezTo>
                  <a:lnTo>
                    <a:pt x="166" y="0"/>
                  </a:lnTo>
                  <a:close/>
                </a:path>
              </a:pathLst>
            </a:custGeom>
            <a:solidFill>
              <a:schemeClr val="tx1">
                <a:lumMod val="95000"/>
                <a:lumOff val="5000"/>
              </a:schemeClr>
            </a:solidFill>
            <a:ln>
              <a:noFill/>
            </a:ln>
          </p:spPr>
          <p:txBody>
            <a:bodyPr wrap="square" lIns="91440" tIns="45720" rIns="91440" bIns="45720" anchor="ctr">
              <a:normAutofit fontScale="25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i="0" u="none" strike="noStrike" kern="0" cap="none" spc="300" normalizeH="0" baseline="0" noProof="0">
                <a:ln>
                  <a:noFill/>
                </a:ln>
                <a:solidFill>
                  <a:srgbClr val="000000"/>
                </a:solidFill>
                <a:effectLst/>
                <a:uLnTx/>
                <a:uFillTx/>
                <a:cs typeface="+mn-ea"/>
                <a:sym typeface="+mn-lt"/>
              </a:endParaRPr>
            </a:p>
          </p:txBody>
        </p:sp>
        <p:sp>
          <p:nvSpPr>
            <p:cNvPr id="26" name="î$ḻidé"/>
            <p:cNvSpPr/>
            <p:nvPr/>
          </p:nvSpPr>
          <p:spPr bwMode="auto">
            <a:xfrm>
              <a:off x="1476320" y="2682465"/>
              <a:ext cx="2559050" cy="481965"/>
            </a:xfrm>
            <a:custGeom>
              <a:avLst/>
              <a:gdLst>
                <a:gd name="connsiteX0" fmla="*/ 5763822 w 6003710"/>
                <a:gd name="connsiteY0" fmla="*/ 0 h 482282"/>
                <a:gd name="connsiteX1" fmla="*/ 6003710 w 6003710"/>
                <a:gd name="connsiteY1" fmla="*/ 239887 h 482282"/>
                <a:gd name="connsiteX2" fmla="*/ 5812168 w 6003710"/>
                <a:gd name="connsiteY2" fmla="*/ 474900 h 482282"/>
                <a:gd name="connsiteX3" fmla="*/ 5766307 w 6003710"/>
                <a:gd name="connsiteY3" fmla="*/ 479524 h 482282"/>
                <a:gd name="connsiteX4" fmla="*/ 5766307 w 6003710"/>
                <a:gd name="connsiteY4" fmla="*/ 482282 h 482282"/>
                <a:gd name="connsiteX5" fmla="*/ 0 w 6003710"/>
                <a:gd name="connsiteY5" fmla="*/ 482282 h 482282"/>
                <a:gd name="connsiteX6" fmla="*/ 0 w 6003710"/>
                <a:gd name="connsiteY6" fmla="*/ 2517 h 482282"/>
                <a:gd name="connsiteX7" fmla="*/ 5738854 w 6003710"/>
                <a:gd name="connsiteY7" fmla="*/ 2517 h 48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710" h="482282">
                  <a:moveTo>
                    <a:pt x="5763822" y="0"/>
                  </a:moveTo>
                  <a:cubicBezTo>
                    <a:pt x="5896308" y="0"/>
                    <a:pt x="6003710" y="107401"/>
                    <a:pt x="6003710" y="239887"/>
                  </a:cubicBezTo>
                  <a:cubicBezTo>
                    <a:pt x="6003710" y="355812"/>
                    <a:pt x="5921481" y="452532"/>
                    <a:pt x="5812168" y="474900"/>
                  </a:cubicBezTo>
                  <a:lnTo>
                    <a:pt x="5766307" y="479524"/>
                  </a:lnTo>
                  <a:lnTo>
                    <a:pt x="5766307" y="482282"/>
                  </a:lnTo>
                  <a:lnTo>
                    <a:pt x="0" y="482282"/>
                  </a:lnTo>
                  <a:lnTo>
                    <a:pt x="0" y="2517"/>
                  </a:lnTo>
                  <a:lnTo>
                    <a:pt x="5738854" y="2517"/>
                  </a:lnTo>
                  <a:close/>
                </a:path>
              </a:pathLst>
            </a:custGeom>
            <a:solidFill>
              <a:srgbClr val="2D313B"/>
            </a:solidFill>
            <a:ln>
              <a:noFill/>
            </a:ln>
          </p:spPr>
          <p:txBody>
            <a:bodyPr wrap="square" lIns="91440" tIns="45720" rIns="91440" bIns="45720" anchor="ctr">
              <a:normAutofit/>
            </a:bodyPr>
            <a:lstStyle/>
            <a:p>
              <a:pPr marL="0" marR="0" lvl="0" indent="0" algn="ctr" defTabSz="457200" eaLnBrk="1" fontAlgn="auto" latinLnBrk="0" hangingPunct="1">
                <a:lnSpc>
                  <a:spcPct val="100000"/>
                </a:lnSpc>
                <a:spcBef>
                  <a:spcPts val="0"/>
                </a:spcBef>
                <a:spcAft>
                  <a:spcPts val="0"/>
                </a:spcAft>
                <a:buClrTx/>
                <a:buSzTx/>
                <a:buFontTx/>
                <a:buNone/>
                <a:defRPr/>
              </a:pPr>
              <a:r>
                <a:rPr lang="zh-CN" sz="1600" i="1" kern="0" spc="300" noProof="0" dirty="0">
                  <a:ln>
                    <a:noFill/>
                  </a:ln>
                  <a:solidFill>
                    <a:schemeClr val="bg1"/>
                  </a:solidFill>
                  <a:effectLst/>
                  <a:uLnTx/>
                  <a:uFillTx/>
                  <a:cs typeface="+mn-ea"/>
                  <a:sym typeface="+mn-lt"/>
                </a:rPr>
                <a:t>超星课堂</a:t>
              </a:r>
              <a:r>
                <a:rPr lang="en-US" altLang="zh-CN" sz="1600" i="1" kern="0" spc="300" noProof="0" dirty="0">
                  <a:ln>
                    <a:noFill/>
                  </a:ln>
                  <a:solidFill>
                    <a:schemeClr val="bg1"/>
                  </a:solidFill>
                  <a:effectLst/>
                  <a:uLnTx/>
                  <a:uFillTx/>
                  <a:cs typeface="+mn-ea"/>
                  <a:sym typeface="+mn-lt"/>
                </a:rPr>
                <a:t>——</a:t>
              </a:r>
              <a:r>
                <a:rPr kumimoji="0" lang="en-US" altLang="zh-CN" sz="1600" i="1" u="none" strike="noStrike" kern="0" cap="none" spc="300" normalizeH="0" baseline="0" noProof="0" dirty="0">
                  <a:ln>
                    <a:noFill/>
                  </a:ln>
                  <a:solidFill>
                    <a:schemeClr val="bg1"/>
                  </a:solidFill>
                  <a:effectLst/>
                  <a:uLnTx/>
                  <a:uFillTx/>
                  <a:cs typeface="+mn-ea"/>
                  <a:sym typeface="+mn-lt"/>
                </a:rPr>
                <a:t>PC</a:t>
              </a:r>
              <a:r>
                <a:rPr kumimoji="0" lang="zh-CN" altLang="en-US" sz="1600" i="1" u="none" strike="noStrike" kern="0" cap="none" spc="300" normalizeH="0" baseline="0" noProof="0" dirty="0">
                  <a:ln>
                    <a:noFill/>
                  </a:ln>
                  <a:solidFill>
                    <a:schemeClr val="bg1"/>
                  </a:solidFill>
                  <a:effectLst/>
                  <a:uLnTx/>
                  <a:uFillTx/>
                  <a:cs typeface="+mn-ea"/>
                  <a:sym typeface="+mn-lt"/>
                </a:rPr>
                <a:t>端</a:t>
              </a:r>
            </a:p>
          </p:txBody>
        </p:sp>
      </p:grpSp>
      <p:sp>
        <p:nvSpPr>
          <p:cNvPr id="4" name="文本框 3"/>
          <p:cNvSpPr txBox="1"/>
          <p:nvPr/>
        </p:nvSpPr>
        <p:spPr>
          <a:xfrm>
            <a:off x="4170680" y="1203960"/>
            <a:ext cx="5139055" cy="368300"/>
          </a:xfrm>
          <a:prstGeom prst="rect">
            <a:avLst/>
          </a:prstGeom>
          <a:noFill/>
        </p:spPr>
        <p:txBody>
          <a:bodyPr wrap="square" rtlCol="0">
            <a:spAutoFit/>
          </a:bodyPr>
          <a:lstStyle/>
          <a:p>
            <a:r>
              <a:rPr lang="en-US" altLang="zh-CN"/>
              <a:t>1.</a:t>
            </a:r>
            <a:r>
              <a:rPr lang="zh-CN" altLang="en-US"/>
              <a:t>电脑端下载：</a:t>
            </a:r>
            <a:r>
              <a:rPr lang="en-US" altLang="zh-CN"/>
              <a:t>k.chaoxing.com</a:t>
            </a:r>
          </a:p>
        </p:txBody>
      </p:sp>
      <p:grpSp>
        <p:nvGrpSpPr>
          <p:cNvPr id="3" name="组合 2"/>
          <p:cNvGrpSpPr/>
          <p:nvPr/>
        </p:nvGrpSpPr>
        <p:grpSpPr>
          <a:xfrm>
            <a:off x="551125" y="2063340"/>
            <a:ext cx="3511550" cy="552450"/>
            <a:chOff x="1476320" y="2611980"/>
            <a:chExt cx="3511550" cy="552450"/>
          </a:xfrm>
        </p:grpSpPr>
        <p:sp>
          <p:nvSpPr>
            <p:cNvPr id="9" name="î$1iďe"/>
            <p:cNvSpPr/>
            <p:nvPr/>
          </p:nvSpPr>
          <p:spPr bwMode="auto">
            <a:xfrm>
              <a:off x="1476322" y="2611980"/>
              <a:ext cx="383921" cy="151602"/>
            </a:xfrm>
            <a:custGeom>
              <a:avLst/>
              <a:gdLst>
                <a:gd name="T0" fmla="*/ 166 w 166"/>
                <a:gd name="T1" fmla="*/ 0 h 58"/>
                <a:gd name="T2" fmla="*/ 0 w 166"/>
                <a:gd name="T3" fmla="*/ 29 h 58"/>
                <a:gd name="T4" fmla="*/ 166 w 166"/>
                <a:gd name="T5" fmla="*/ 58 h 58"/>
                <a:gd name="T6" fmla="*/ 166 w 166"/>
                <a:gd name="T7" fmla="*/ 0 h 58"/>
              </a:gdLst>
              <a:ahLst/>
              <a:cxnLst>
                <a:cxn ang="0">
                  <a:pos x="T0" y="T1"/>
                </a:cxn>
                <a:cxn ang="0">
                  <a:pos x="T2" y="T3"/>
                </a:cxn>
                <a:cxn ang="0">
                  <a:pos x="T4" y="T5"/>
                </a:cxn>
                <a:cxn ang="0">
                  <a:pos x="T6" y="T7"/>
                </a:cxn>
              </a:cxnLst>
              <a:rect l="0" t="0" r="r" b="b"/>
              <a:pathLst>
                <a:path w="166" h="58">
                  <a:moveTo>
                    <a:pt x="166" y="0"/>
                  </a:moveTo>
                  <a:cubicBezTo>
                    <a:pt x="74" y="0"/>
                    <a:pt x="0" y="13"/>
                    <a:pt x="0" y="29"/>
                  </a:cubicBezTo>
                  <a:cubicBezTo>
                    <a:pt x="0" y="45"/>
                    <a:pt x="74" y="58"/>
                    <a:pt x="166" y="58"/>
                  </a:cubicBezTo>
                  <a:lnTo>
                    <a:pt x="166" y="0"/>
                  </a:lnTo>
                  <a:close/>
                </a:path>
              </a:pathLst>
            </a:custGeom>
            <a:solidFill>
              <a:schemeClr val="tx1">
                <a:lumMod val="95000"/>
                <a:lumOff val="5000"/>
              </a:schemeClr>
            </a:solidFill>
            <a:ln>
              <a:noFill/>
            </a:ln>
          </p:spPr>
          <p:txBody>
            <a:bodyPr wrap="square" lIns="91440" tIns="45720" rIns="91440" bIns="45720" anchor="ctr">
              <a:normAutofit fontScale="25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i="0" u="none" strike="noStrike" kern="0" cap="none" spc="300" normalizeH="0" baseline="0" noProof="0">
                <a:ln>
                  <a:noFill/>
                </a:ln>
                <a:solidFill>
                  <a:srgbClr val="000000"/>
                </a:solidFill>
                <a:effectLst/>
                <a:uLnTx/>
                <a:uFillTx/>
                <a:cs typeface="+mn-ea"/>
                <a:sym typeface="+mn-lt"/>
              </a:endParaRPr>
            </a:p>
          </p:txBody>
        </p:sp>
        <p:sp>
          <p:nvSpPr>
            <p:cNvPr id="11" name="î$ḻidé"/>
            <p:cNvSpPr/>
            <p:nvPr/>
          </p:nvSpPr>
          <p:spPr bwMode="auto">
            <a:xfrm>
              <a:off x="1476320" y="2682465"/>
              <a:ext cx="3511550" cy="481965"/>
            </a:xfrm>
            <a:custGeom>
              <a:avLst/>
              <a:gdLst>
                <a:gd name="connsiteX0" fmla="*/ 5763822 w 6003710"/>
                <a:gd name="connsiteY0" fmla="*/ 0 h 482282"/>
                <a:gd name="connsiteX1" fmla="*/ 6003710 w 6003710"/>
                <a:gd name="connsiteY1" fmla="*/ 239887 h 482282"/>
                <a:gd name="connsiteX2" fmla="*/ 5812168 w 6003710"/>
                <a:gd name="connsiteY2" fmla="*/ 474900 h 482282"/>
                <a:gd name="connsiteX3" fmla="*/ 5766307 w 6003710"/>
                <a:gd name="connsiteY3" fmla="*/ 479524 h 482282"/>
                <a:gd name="connsiteX4" fmla="*/ 5766307 w 6003710"/>
                <a:gd name="connsiteY4" fmla="*/ 482282 h 482282"/>
                <a:gd name="connsiteX5" fmla="*/ 0 w 6003710"/>
                <a:gd name="connsiteY5" fmla="*/ 482282 h 482282"/>
                <a:gd name="connsiteX6" fmla="*/ 0 w 6003710"/>
                <a:gd name="connsiteY6" fmla="*/ 2517 h 482282"/>
                <a:gd name="connsiteX7" fmla="*/ 5738854 w 6003710"/>
                <a:gd name="connsiteY7" fmla="*/ 2517 h 48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710" h="482282">
                  <a:moveTo>
                    <a:pt x="5763822" y="0"/>
                  </a:moveTo>
                  <a:cubicBezTo>
                    <a:pt x="5896308" y="0"/>
                    <a:pt x="6003710" y="107401"/>
                    <a:pt x="6003710" y="239887"/>
                  </a:cubicBezTo>
                  <a:cubicBezTo>
                    <a:pt x="6003710" y="355812"/>
                    <a:pt x="5921481" y="452532"/>
                    <a:pt x="5812168" y="474900"/>
                  </a:cubicBezTo>
                  <a:lnTo>
                    <a:pt x="5766307" y="479524"/>
                  </a:lnTo>
                  <a:lnTo>
                    <a:pt x="5766307" y="482282"/>
                  </a:lnTo>
                  <a:lnTo>
                    <a:pt x="0" y="482282"/>
                  </a:lnTo>
                  <a:lnTo>
                    <a:pt x="0" y="2517"/>
                  </a:lnTo>
                  <a:lnTo>
                    <a:pt x="5738854" y="2517"/>
                  </a:lnTo>
                  <a:close/>
                </a:path>
              </a:pathLst>
            </a:custGeom>
            <a:solidFill>
              <a:srgbClr val="2D313B"/>
            </a:solidFill>
            <a:ln>
              <a:noFill/>
            </a:ln>
          </p:spPr>
          <p:txBody>
            <a:bodyPr wrap="square" lIns="91440" tIns="45720" rIns="91440" bIns="45720" anchor="ctr">
              <a:normAutofit/>
            </a:bodyPr>
            <a:lstStyle/>
            <a:p>
              <a:pPr marL="0" marR="0" lvl="0" indent="0" algn="ctr" defTabSz="457200" eaLnBrk="1" fontAlgn="auto" latinLnBrk="0" hangingPunct="1">
                <a:lnSpc>
                  <a:spcPct val="100000"/>
                </a:lnSpc>
                <a:spcBef>
                  <a:spcPts val="0"/>
                </a:spcBef>
                <a:spcAft>
                  <a:spcPts val="0"/>
                </a:spcAft>
                <a:buClrTx/>
                <a:buSzTx/>
                <a:buFontTx/>
                <a:buNone/>
                <a:defRPr/>
              </a:pPr>
              <a:r>
                <a:rPr lang="zh-CN" sz="1600" i="1" kern="0" spc="300" noProof="0" dirty="0">
                  <a:ln>
                    <a:noFill/>
                  </a:ln>
                  <a:solidFill>
                    <a:schemeClr val="bg1"/>
                  </a:solidFill>
                  <a:effectLst/>
                  <a:uLnTx/>
                  <a:uFillTx/>
                  <a:cs typeface="+mn-ea"/>
                  <a:sym typeface="+mn-lt"/>
                </a:rPr>
                <a:t>超星课堂</a:t>
              </a:r>
              <a:r>
                <a:rPr lang="en-US" altLang="zh-CN" sz="1600" i="1" kern="0" spc="300" noProof="0" dirty="0">
                  <a:ln>
                    <a:noFill/>
                  </a:ln>
                  <a:solidFill>
                    <a:schemeClr val="bg1"/>
                  </a:solidFill>
                  <a:effectLst/>
                  <a:uLnTx/>
                  <a:uFillTx/>
                  <a:cs typeface="+mn-ea"/>
                  <a:sym typeface="+mn-lt"/>
                </a:rPr>
                <a:t>——</a:t>
              </a:r>
              <a:r>
                <a:rPr lang="zh-CN" altLang="en-US" sz="1600" i="1" kern="0" spc="300" noProof="0" dirty="0">
                  <a:ln>
                    <a:noFill/>
                  </a:ln>
                  <a:solidFill>
                    <a:schemeClr val="bg1"/>
                  </a:solidFill>
                  <a:effectLst/>
                  <a:uLnTx/>
                  <a:uFillTx/>
                  <a:cs typeface="+mn-ea"/>
                  <a:sym typeface="+mn-lt"/>
                </a:rPr>
                <a:t>手机</a:t>
              </a:r>
              <a:r>
                <a:rPr kumimoji="0" lang="zh-CN" altLang="en-US" sz="1600" i="1" u="none" strike="noStrike" kern="0" cap="none" spc="300" normalizeH="0" baseline="0" noProof="0" dirty="0">
                  <a:ln>
                    <a:noFill/>
                  </a:ln>
                  <a:solidFill>
                    <a:schemeClr val="bg1"/>
                  </a:solidFill>
                  <a:effectLst/>
                  <a:uLnTx/>
                  <a:uFillTx/>
                  <a:cs typeface="+mn-ea"/>
                  <a:sym typeface="+mn-lt"/>
                </a:rPr>
                <a:t>端（学习通）</a:t>
              </a:r>
            </a:p>
          </p:txBody>
        </p:sp>
      </p:grpSp>
      <p:sp>
        <p:nvSpPr>
          <p:cNvPr id="13" name="文本框 12"/>
          <p:cNvSpPr txBox="1"/>
          <p:nvPr/>
        </p:nvSpPr>
        <p:spPr>
          <a:xfrm>
            <a:off x="4314825" y="2133600"/>
            <a:ext cx="6591300" cy="368300"/>
          </a:xfrm>
          <a:prstGeom prst="rect">
            <a:avLst/>
          </a:prstGeom>
          <a:noFill/>
        </p:spPr>
        <p:txBody>
          <a:bodyPr wrap="square" rtlCol="0">
            <a:spAutoFit/>
          </a:bodyPr>
          <a:lstStyle/>
          <a:p>
            <a:r>
              <a:rPr lang="en-US" altLang="zh-CN"/>
              <a:t>2.</a:t>
            </a:r>
            <a:r>
              <a:rPr lang="zh-CN" altLang="en-US"/>
              <a:t>手机端下载：</a:t>
            </a:r>
            <a:r>
              <a:rPr lang="en-US" altLang="zh-CN"/>
              <a:t>app.chaoxing.com</a:t>
            </a:r>
            <a:r>
              <a:rPr lang="zh-CN" altLang="en-US"/>
              <a:t>或者应用市场搜</a:t>
            </a:r>
            <a:r>
              <a:rPr lang="en-US" altLang="zh-CN"/>
              <a:t>“</a:t>
            </a:r>
            <a:r>
              <a:rPr lang="zh-CN" altLang="en-US"/>
              <a:t>学习通</a:t>
            </a:r>
            <a:r>
              <a:rPr lang="en-US" altLang="zh-CN"/>
              <a:t>”</a:t>
            </a:r>
            <a:endParaRPr lang="zh-CN" altLang="en-US"/>
          </a:p>
        </p:txBody>
      </p:sp>
      <p:grpSp>
        <p:nvGrpSpPr>
          <p:cNvPr id="14" name="组合 13"/>
          <p:cNvGrpSpPr/>
          <p:nvPr/>
        </p:nvGrpSpPr>
        <p:grpSpPr>
          <a:xfrm>
            <a:off x="551125" y="3219675"/>
            <a:ext cx="3511550" cy="552450"/>
            <a:chOff x="1476320" y="2611980"/>
            <a:chExt cx="3511550" cy="552450"/>
          </a:xfrm>
        </p:grpSpPr>
        <p:sp>
          <p:nvSpPr>
            <p:cNvPr id="15" name="î$1iďe"/>
            <p:cNvSpPr/>
            <p:nvPr/>
          </p:nvSpPr>
          <p:spPr bwMode="auto">
            <a:xfrm>
              <a:off x="1476322" y="2611980"/>
              <a:ext cx="383921" cy="151602"/>
            </a:xfrm>
            <a:custGeom>
              <a:avLst/>
              <a:gdLst>
                <a:gd name="T0" fmla="*/ 166 w 166"/>
                <a:gd name="T1" fmla="*/ 0 h 58"/>
                <a:gd name="T2" fmla="*/ 0 w 166"/>
                <a:gd name="T3" fmla="*/ 29 h 58"/>
                <a:gd name="T4" fmla="*/ 166 w 166"/>
                <a:gd name="T5" fmla="*/ 58 h 58"/>
                <a:gd name="T6" fmla="*/ 166 w 166"/>
                <a:gd name="T7" fmla="*/ 0 h 58"/>
              </a:gdLst>
              <a:ahLst/>
              <a:cxnLst>
                <a:cxn ang="0">
                  <a:pos x="T0" y="T1"/>
                </a:cxn>
                <a:cxn ang="0">
                  <a:pos x="T2" y="T3"/>
                </a:cxn>
                <a:cxn ang="0">
                  <a:pos x="T4" y="T5"/>
                </a:cxn>
                <a:cxn ang="0">
                  <a:pos x="T6" y="T7"/>
                </a:cxn>
              </a:cxnLst>
              <a:rect l="0" t="0" r="r" b="b"/>
              <a:pathLst>
                <a:path w="166" h="58">
                  <a:moveTo>
                    <a:pt x="166" y="0"/>
                  </a:moveTo>
                  <a:cubicBezTo>
                    <a:pt x="74" y="0"/>
                    <a:pt x="0" y="13"/>
                    <a:pt x="0" y="29"/>
                  </a:cubicBezTo>
                  <a:cubicBezTo>
                    <a:pt x="0" y="45"/>
                    <a:pt x="74" y="58"/>
                    <a:pt x="166" y="58"/>
                  </a:cubicBezTo>
                  <a:lnTo>
                    <a:pt x="166" y="0"/>
                  </a:lnTo>
                  <a:close/>
                </a:path>
              </a:pathLst>
            </a:custGeom>
            <a:solidFill>
              <a:schemeClr val="tx1">
                <a:lumMod val="95000"/>
                <a:lumOff val="5000"/>
              </a:schemeClr>
            </a:solidFill>
            <a:ln>
              <a:noFill/>
            </a:ln>
          </p:spPr>
          <p:txBody>
            <a:bodyPr wrap="square" lIns="91440" tIns="45720" rIns="91440" bIns="45720" anchor="ctr">
              <a:normAutofit fontScale="25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i="0" u="none" strike="noStrike" kern="0" cap="none" spc="300" normalizeH="0" baseline="0" noProof="0">
                <a:ln>
                  <a:noFill/>
                </a:ln>
                <a:solidFill>
                  <a:srgbClr val="000000"/>
                </a:solidFill>
                <a:effectLst/>
                <a:uLnTx/>
                <a:uFillTx/>
                <a:cs typeface="+mn-ea"/>
                <a:sym typeface="+mn-lt"/>
              </a:endParaRPr>
            </a:p>
          </p:txBody>
        </p:sp>
        <p:sp>
          <p:nvSpPr>
            <p:cNvPr id="16" name="î$ḻidé"/>
            <p:cNvSpPr/>
            <p:nvPr/>
          </p:nvSpPr>
          <p:spPr bwMode="auto">
            <a:xfrm>
              <a:off x="1476320" y="2682465"/>
              <a:ext cx="3511550" cy="481965"/>
            </a:xfrm>
            <a:custGeom>
              <a:avLst/>
              <a:gdLst>
                <a:gd name="connsiteX0" fmla="*/ 5763822 w 6003710"/>
                <a:gd name="connsiteY0" fmla="*/ 0 h 482282"/>
                <a:gd name="connsiteX1" fmla="*/ 6003710 w 6003710"/>
                <a:gd name="connsiteY1" fmla="*/ 239887 h 482282"/>
                <a:gd name="connsiteX2" fmla="*/ 5812168 w 6003710"/>
                <a:gd name="connsiteY2" fmla="*/ 474900 h 482282"/>
                <a:gd name="connsiteX3" fmla="*/ 5766307 w 6003710"/>
                <a:gd name="connsiteY3" fmla="*/ 479524 h 482282"/>
                <a:gd name="connsiteX4" fmla="*/ 5766307 w 6003710"/>
                <a:gd name="connsiteY4" fmla="*/ 482282 h 482282"/>
                <a:gd name="connsiteX5" fmla="*/ 0 w 6003710"/>
                <a:gd name="connsiteY5" fmla="*/ 482282 h 482282"/>
                <a:gd name="connsiteX6" fmla="*/ 0 w 6003710"/>
                <a:gd name="connsiteY6" fmla="*/ 2517 h 482282"/>
                <a:gd name="connsiteX7" fmla="*/ 5738854 w 6003710"/>
                <a:gd name="connsiteY7" fmla="*/ 2517 h 48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710" h="482282">
                  <a:moveTo>
                    <a:pt x="5763822" y="0"/>
                  </a:moveTo>
                  <a:cubicBezTo>
                    <a:pt x="5896308" y="0"/>
                    <a:pt x="6003710" y="107401"/>
                    <a:pt x="6003710" y="239887"/>
                  </a:cubicBezTo>
                  <a:cubicBezTo>
                    <a:pt x="6003710" y="355812"/>
                    <a:pt x="5921481" y="452532"/>
                    <a:pt x="5812168" y="474900"/>
                  </a:cubicBezTo>
                  <a:lnTo>
                    <a:pt x="5766307" y="479524"/>
                  </a:lnTo>
                  <a:lnTo>
                    <a:pt x="5766307" y="482282"/>
                  </a:lnTo>
                  <a:lnTo>
                    <a:pt x="0" y="482282"/>
                  </a:lnTo>
                  <a:lnTo>
                    <a:pt x="0" y="2517"/>
                  </a:lnTo>
                  <a:lnTo>
                    <a:pt x="5738854" y="2517"/>
                  </a:lnTo>
                  <a:close/>
                </a:path>
              </a:pathLst>
            </a:custGeom>
            <a:solidFill>
              <a:srgbClr val="2D313B"/>
            </a:solidFill>
            <a:ln>
              <a:noFill/>
            </a:ln>
          </p:spPr>
          <p:txBody>
            <a:bodyPr wrap="square" lIns="91440" tIns="45720" rIns="91440" bIns="45720" anchor="ctr">
              <a:normAutofit/>
            </a:bodyPr>
            <a:lstStyle/>
            <a:p>
              <a:pPr marL="0" marR="0" lvl="0" indent="0" algn="ctr" defTabSz="457200" eaLnBrk="1" fontAlgn="auto" latinLnBrk="0" hangingPunct="1">
                <a:lnSpc>
                  <a:spcPct val="100000"/>
                </a:lnSpc>
                <a:spcBef>
                  <a:spcPts val="0"/>
                </a:spcBef>
                <a:spcAft>
                  <a:spcPts val="0"/>
                </a:spcAft>
                <a:buClrTx/>
                <a:buSzTx/>
                <a:buFontTx/>
                <a:buNone/>
                <a:defRPr/>
              </a:pPr>
              <a:r>
                <a:rPr lang="zh-CN" sz="1600" i="1" kern="0" spc="300" noProof="0" dirty="0">
                  <a:ln>
                    <a:noFill/>
                  </a:ln>
                  <a:solidFill>
                    <a:schemeClr val="bg1"/>
                  </a:solidFill>
                  <a:effectLst/>
                  <a:uLnTx/>
                  <a:uFillTx/>
                  <a:cs typeface="+mn-ea"/>
                  <a:sym typeface="+mn-lt"/>
                </a:rPr>
                <a:t>超星教学平台</a:t>
              </a:r>
              <a:r>
                <a:rPr lang="en-US" altLang="zh-CN" sz="1600" i="1" kern="0" spc="300" noProof="0" dirty="0">
                  <a:ln>
                    <a:noFill/>
                  </a:ln>
                  <a:solidFill>
                    <a:schemeClr val="bg1"/>
                  </a:solidFill>
                  <a:effectLst/>
                  <a:uLnTx/>
                  <a:uFillTx/>
                  <a:cs typeface="+mn-ea"/>
                  <a:sym typeface="+mn-lt"/>
                </a:rPr>
                <a:t>——PC</a:t>
              </a:r>
              <a:r>
                <a:rPr lang="zh-CN" altLang="en-US" sz="1600" i="1" kern="0" spc="300" noProof="0" dirty="0">
                  <a:ln>
                    <a:noFill/>
                  </a:ln>
                  <a:solidFill>
                    <a:schemeClr val="bg1"/>
                  </a:solidFill>
                  <a:effectLst/>
                  <a:uLnTx/>
                  <a:uFillTx/>
                  <a:cs typeface="+mn-ea"/>
                  <a:sym typeface="+mn-lt"/>
                </a:rPr>
                <a:t>端</a:t>
              </a:r>
              <a:endParaRPr kumimoji="0" lang="zh-CN" altLang="en-US" sz="1600" i="1" u="none" strike="noStrike" kern="0" cap="none" spc="300" normalizeH="0" baseline="0" noProof="0" dirty="0">
                <a:ln>
                  <a:noFill/>
                </a:ln>
                <a:solidFill>
                  <a:schemeClr val="bg1"/>
                </a:solidFill>
                <a:effectLst/>
                <a:uLnTx/>
                <a:uFillTx/>
                <a:cs typeface="+mn-ea"/>
                <a:sym typeface="+mn-lt"/>
              </a:endParaRPr>
            </a:p>
          </p:txBody>
        </p:sp>
      </p:grpSp>
      <p:sp>
        <p:nvSpPr>
          <p:cNvPr id="17" name="文本框 16"/>
          <p:cNvSpPr txBox="1"/>
          <p:nvPr/>
        </p:nvSpPr>
        <p:spPr>
          <a:xfrm>
            <a:off x="4314825" y="3289935"/>
            <a:ext cx="6591300" cy="368300"/>
          </a:xfrm>
          <a:prstGeom prst="rect">
            <a:avLst/>
          </a:prstGeom>
          <a:noFill/>
        </p:spPr>
        <p:txBody>
          <a:bodyPr wrap="square" rtlCol="0">
            <a:spAutoFit/>
          </a:bodyPr>
          <a:lstStyle/>
          <a:p>
            <a:r>
              <a:rPr lang="en-US" altLang="zh-CN"/>
              <a:t>3.</a:t>
            </a:r>
            <a:r>
              <a:rPr lang="zh-CN" altLang="en-US"/>
              <a:t>网址：</a:t>
            </a:r>
            <a:r>
              <a:rPr lang="en-US" altLang="zh-CN"/>
              <a:t>cqupt.fanya.chaoxing.com</a:t>
            </a:r>
            <a:endParaRPr lang="zh-CN" altLang="en-US"/>
          </a:p>
        </p:txBody>
      </p:sp>
      <p:sp>
        <p:nvSpPr>
          <p:cNvPr id="18" name="文本框 17"/>
          <p:cNvSpPr txBox="1"/>
          <p:nvPr/>
        </p:nvSpPr>
        <p:spPr>
          <a:xfrm>
            <a:off x="1627505" y="4824730"/>
            <a:ext cx="8653780" cy="368300"/>
          </a:xfrm>
          <a:prstGeom prst="rect">
            <a:avLst/>
          </a:prstGeom>
          <a:noFill/>
        </p:spPr>
        <p:txBody>
          <a:bodyPr wrap="square" rtlCol="0">
            <a:spAutoFit/>
          </a:bodyPr>
          <a:lstStyle/>
          <a:p>
            <a:r>
              <a:rPr lang="zh-CN" altLang="en-US"/>
              <a:t>说明：简单上课只掌握第一个即可，需要更丰富功能关注</a:t>
            </a:r>
            <a:r>
              <a:rPr lang="en-US" altLang="zh-CN"/>
              <a:t>2</a:t>
            </a:r>
            <a:r>
              <a:rPr lang="zh-CN" altLang="en-US"/>
              <a:t>、</a:t>
            </a:r>
            <a:r>
              <a:rPr lang="en-US" altLang="zh-CN"/>
              <a:t>3</a:t>
            </a:r>
          </a:p>
        </p:txBody>
      </p:sp>
    </p:spTree>
  </p:cSld>
  <p:clrMapOvr>
    <a:masterClrMapping/>
  </p:clrMapOvr>
  <mc:AlternateContent xmlns:mc="http://schemas.openxmlformats.org/markup-compatibility/2006" xmlns:p14="http://schemas.microsoft.com/office/powerpoint/2010/main">
    <mc:Choice Requires="p14">
      <p:transition spd="slow" p14:dur="175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2" name="组合 121"/>
          <p:cNvGrpSpPr/>
          <p:nvPr/>
        </p:nvGrpSpPr>
        <p:grpSpPr>
          <a:xfrm>
            <a:off x="723900" y="303571"/>
            <a:ext cx="11468099" cy="583565"/>
            <a:chOff x="723900" y="303571"/>
            <a:chExt cx="11468099" cy="583565"/>
          </a:xfrm>
        </p:grpSpPr>
        <p:sp>
          <p:nvSpPr>
            <p:cNvPr id="8" name="矩形 7"/>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1097915" y="303571"/>
              <a:ext cx="1012825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bg1"/>
                  </a:solidFill>
                  <a:effectLst/>
                  <a:uLnTx/>
                  <a:uFillTx/>
                  <a:cs typeface="+mn-ea"/>
                  <a:sym typeface="+mn-lt"/>
                </a:rPr>
                <a:t>课中</a:t>
              </a:r>
              <a:r>
                <a:rPr lang="en-US" altLang="zh-CN"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lang="zh-CN" altLang="en-US" sz="2400" b="1" spc="50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rPr>
                <a:t>超星课堂——直播+课堂互动模式教学</a:t>
              </a:r>
              <a:endPar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7" name="椭圆 6"/>
            <p:cNvSpPr/>
            <p:nvPr/>
          </p:nvSpPr>
          <p:spPr>
            <a:xfrm>
              <a:off x="392112" y="760412"/>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2</a:t>
              </a:r>
            </a:p>
          </p:txBody>
        </p:sp>
      </p:grpSp>
      <p:grpSp>
        <p:nvGrpSpPr>
          <p:cNvPr id="24" name="组合 23"/>
          <p:cNvGrpSpPr/>
          <p:nvPr/>
        </p:nvGrpSpPr>
        <p:grpSpPr>
          <a:xfrm>
            <a:off x="613355" y="1052420"/>
            <a:ext cx="2559050" cy="552450"/>
            <a:chOff x="1476320" y="2611980"/>
            <a:chExt cx="2559050" cy="552450"/>
          </a:xfrm>
        </p:grpSpPr>
        <p:sp>
          <p:nvSpPr>
            <p:cNvPr id="25" name="î$1iďe"/>
            <p:cNvSpPr/>
            <p:nvPr/>
          </p:nvSpPr>
          <p:spPr bwMode="auto">
            <a:xfrm>
              <a:off x="1476322" y="2611980"/>
              <a:ext cx="383921" cy="151602"/>
            </a:xfrm>
            <a:custGeom>
              <a:avLst/>
              <a:gdLst>
                <a:gd name="T0" fmla="*/ 166 w 166"/>
                <a:gd name="T1" fmla="*/ 0 h 58"/>
                <a:gd name="T2" fmla="*/ 0 w 166"/>
                <a:gd name="T3" fmla="*/ 29 h 58"/>
                <a:gd name="T4" fmla="*/ 166 w 166"/>
                <a:gd name="T5" fmla="*/ 58 h 58"/>
                <a:gd name="T6" fmla="*/ 166 w 166"/>
                <a:gd name="T7" fmla="*/ 0 h 58"/>
              </a:gdLst>
              <a:ahLst/>
              <a:cxnLst>
                <a:cxn ang="0">
                  <a:pos x="T0" y="T1"/>
                </a:cxn>
                <a:cxn ang="0">
                  <a:pos x="T2" y="T3"/>
                </a:cxn>
                <a:cxn ang="0">
                  <a:pos x="T4" y="T5"/>
                </a:cxn>
                <a:cxn ang="0">
                  <a:pos x="T6" y="T7"/>
                </a:cxn>
              </a:cxnLst>
              <a:rect l="0" t="0" r="r" b="b"/>
              <a:pathLst>
                <a:path w="166" h="58">
                  <a:moveTo>
                    <a:pt x="166" y="0"/>
                  </a:moveTo>
                  <a:cubicBezTo>
                    <a:pt x="74" y="0"/>
                    <a:pt x="0" y="13"/>
                    <a:pt x="0" y="29"/>
                  </a:cubicBezTo>
                  <a:cubicBezTo>
                    <a:pt x="0" y="45"/>
                    <a:pt x="74" y="58"/>
                    <a:pt x="166" y="58"/>
                  </a:cubicBezTo>
                  <a:lnTo>
                    <a:pt x="166" y="0"/>
                  </a:lnTo>
                  <a:close/>
                </a:path>
              </a:pathLst>
            </a:custGeom>
            <a:solidFill>
              <a:schemeClr val="tx1">
                <a:lumMod val="95000"/>
                <a:lumOff val="5000"/>
              </a:schemeClr>
            </a:solidFill>
            <a:ln>
              <a:noFill/>
            </a:ln>
          </p:spPr>
          <p:txBody>
            <a:bodyPr wrap="square" lIns="91440" tIns="45720" rIns="91440" bIns="45720" anchor="ctr">
              <a:normAutofit fontScale="25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i="0" u="none" strike="noStrike" kern="0" cap="none" spc="300" normalizeH="0" baseline="0" noProof="0">
                <a:ln>
                  <a:noFill/>
                </a:ln>
                <a:solidFill>
                  <a:srgbClr val="000000"/>
                </a:solidFill>
                <a:effectLst/>
                <a:uLnTx/>
                <a:uFillTx/>
                <a:cs typeface="+mn-ea"/>
                <a:sym typeface="+mn-lt"/>
              </a:endParaRPr>
            </a:p>
          </p:txBody>
        </p:sp>
        <p:sp>
          <p:nvSpPr>
            <p:cNvPr id="26" name="î$ḻidé"/>
            <p:cNvSpPr/>
            <p:nvPr/>
          </p:nvSpPr>
          <p:spPr bwMode="auto">
            <a:xfrm>
              <a:off x="1476320" y="2682465"/>
              <a:ext cx="2559050" cy="481965"/>
            </a:xfrm>
            <a:custGeom>
              <a:avLst/>
              <a:gdLst>
                <a:gd name="connsiteX0" fmla="*/ 5763822 w 6003710"/>
                <a:gd name="connsiteY0" fmla="*/ 0 h 482282"/>
                <a:gd name="connsiteX1" fmla="*/ 6003710 w 6003710"/>
                <a:gd name="connsiteY1" fmla="*/ 239887 h 482282"/>
                <a:gd name="connsiteX2" fmla="*/ 5812168 w 6003710"/>
                <a:gd name="connsiteY2" fmla="*/ 474900 h 482282"/>
                <a:gd name="connsiteX3" fmla="*/ 5766307 w 6003710"/>
                <a:gd name="connsiteY3" fmla="*/ 479524 h 482282"/>
                <a:gd name="connsiteX4" fmla="*/ 5766307 w 6003710"/>
                <a:gd name="connsiteY4" fmla="*/ 482282 h 482282"/>
                <a:gd name="connsiteX5" fmla="*/ 0 w 6003710"/>
                <a:gd name="connsiteY5" fmla="*/ 482282 h 482282"/>
                <a:gd name="connsiteX6" fmla="*/ 0 w 6003710"/>
                <a:gd name="connsiteY6" fmla="*/ 2517 h 482282"/>
                <a:gd name="connsiteX7" fmla="*/ 5738854 w 6003710"/>
                <a:gd name="connsiteY7" fmla="*/ 2517 h 48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710" h="482282">
                  <a:moveTo>
                    <a:pt x="5763822" y="0"/>
                  </a:moveTo>
                  <a:cubicBezTo>
                    <a:pt x="5896308" y="0"/>
                    <a:pt x="6003710" y="107401"/>
                    <a:pt x="6003710" y="239887"/>
                  </a:cubicBezTo>
                  <a:cubicBezTo>
                    <a:pt x="6003710" y="355812"/>
                    <a:pt x="5921481" y="452532"/>
                    <a:pt x="5812168" y="474900"/>
                  </a:cubicBezTo>
                  <a:lnTo>
                    <a:pt x="5766307" y="479524"/>
                  </a:lnTo>
                  <a:lnTo>
                    <a:pt x="5766307" y="482282"/>
                  </a:lnTo>
                  <a:lnTo>
                    <a:pt x="0" y="482282"/>
                  </a:lnTo>
                  <a:lnTo>
                    <a:pt x="0" y="2517"/>
                  </a:lnTo>
                  <a:lnTo>
                    <a:pt x="5738854" y="2517"/>
                  </a:lnTo>
                  <a:close/>
                </a:path>
              </a:pathLst>
            </a:custGeom>
            <a:solidFill>
              <a:srgbClr val="2D313B"/>
            </a:solidFill>
            <a:ln>
              <a:noFill/>
            </a:ln>
          </p:spPr>
          <p:txBody>
            <a:bodyPr wrap="square" lIns="91440" tIns="45720" rIns="91440" bIns="45720" anchor="ctr">
              <a:normAutofit/>
            </a:bodyPr>
            <a:lstStyle/>
            <a:p>
              <a:pPr marL="0" marR="0" lvl="0" indent="0" algn="ctr" defTabSz="457200" eaLnBrk="1" fontAlgn="auto" latinLnBrk="0" hangingPunct="1">
                <a:lnSpc>
                  <a:spcPct val="100000"/>
                </a:lnSpc>
                <a:spcBef>
                  <a:spcPts val="0"/>
                </a:spcBef>
                <a:spcAft>
                  <a:spcPts val="0"/>
                </a:spcAft>
                <a:buClrTx/>
                <a:buSzTx/>
                <a:buFontTx/>
                <a:buNone/>
                <a:defRPr/>
              </a:pPr>
              <a:r>
                <a:rPr lang="zh-CN" sz="1600" i="1" kern="0" spc="300" noProof="0" dirty="0">
                  <a:ln>
                    <a:noFill/>
                  </a:ln>
                  <a:solidFill>
                    <a:schemeClr val="bg1"/>
                  </a:solidFill>
                  <a:effectLst/>
                  <a:uLnTx/>
                  <a:uFillTx/>
                  <a:cs typeface="+mn-ea"/>
                  <a:sym typeface="+mn-lt"/>
                </a:rPr>
                <a:t>超星课堂</a:t>
              </a:r>
              <a:r>
                <a:rPr lang="en-US" altLang="zh-CN" sz="1600" i="1" kern="0" spc="300" noProof="0" dirty="0">
                  <a:ln>
                    <a:noFill/>
                  </a:ln>
                  <a:solidFill>
                    <a:schemeClr val="bg1"/>
                  </a:solidFill>
                  <a:effectLst/>
                  <a:uLnTx/>
                  <a:uFillTx/>
                  <a:cs typeface="+mn-ea"/>
                  <a:sym typeface="+mn-lt"/>
                </a:rPr>
                <a:t>——</a:t>
              </a:r>
              <a:r>
                <a:rPr kumimoji="0" lang="en-US" altLang="zh-CN" sz="1600" i="1" u="none" strike="noStrike" kern="0" cap="none" spc="300" normalizeH="0" baseline="0" noProof="0" dirty="0">
                  <a:ln>
                    <a:noFill/>
                  </a:ln>
                  <a:solidFill>
                    <a:schemeClr val="bg1"/>
                  </a:solidFill>
                  <a:effectLst/>
                  <a:uLnTx/>
                  <a:uFillTx/>
                  <a:cs typeface="+mn-ea"/>
                  <a:sym typeface="+mn-lt"/>
                </a:rPr>
                <a:t>PC</a:t>
              </a:r>
              <a:r>
                <a:rPr kumimoji="0" lang="zh-CN" altLang="en-US" sz="1600" i="1" u="none" strike="noStrike" kern="0" cap="none" spc="300" normalizeH="0" baseline="0" noProof="0" dirty="0">
                  <a:ln>
                    <a:noFill/>
                  </a:ln>
                  <a:solidFill>
                    <a:schemeClr val="bg1"/>
                  </a:solidFill>
                  <a:effectLst/>
                  <a:uLnTx/>
                  <a:uFillTx/>
                  <a:cs typeface="+mn-ea"/>
                  <a:sym typeface="+mn-lt"/>
                </a:rPr>
                <a:t>端</a:t>
              </a:r>
            </a:p>
          </p:txBody>
        </p:sp>
      </p:grpSp>
      <p:sp>
        <p:nvSpPr>
          <p:cNvPr id="4" name="文本框 3"/>
          <p:cNvSpPr txBox="1"/>
          <p:nvPr/>
        </p:nvSpPr>
        <p:spPr>
          <a:xfrm>
            <a:off x="3681095" y="1179195"/>
            <a:ext cx="5139055" cy="368300"/>
          </a:xfrm>
          <a:prstGeom prst="rect">
            <a:avLst/>
          </a:prstGeom>
          <a:noFill/>
        </p:spPr>
        <p:txBody>
          <a:bodyPr wrap="square" rtlCol="0">
            <a:spAutoFit/>
          </a:bodyPr>
          <a:lstStyle/>
          <a:p>
            <a:r>
              <a:rPr lang="en-US" altLang="zh-CN"/>
              <a:t>1.</a:t>
            </a:r>
            <a:r>
              <a:rPr lang="zh-CN" altLang="en-US"/>
              <a:t>电脑端下载：</a:t>
            </a:r>
            <a:r>
              <a:rPr lang="en-US" altLang="zh-CN"/>
              <a:t>k.chaoxing.com</a:t>
            </a:r>
            <a:r>
              <a:rPr lang="zh-CN" altLang="en-US"/>
              <a:t>，请安装在</a:t>
            </a:r>
            <a:r>
              <a:rPr lang="en-US" altLang="zh-CN"/>
              <a:t>C</a:t>
            </a:r>
            <a:r>
              <a:rPr lang="zh-CN" altLang="en-US"/>
              <a:t>盘</a:t>
            </a:r>
          </a:p>
        </p:txBody>
      </p:sp>
      <p:pic>
        <p:nvPicPr>
          <p:cNvPr id="2" name="图片 1"/>
          <p:cNvPicPr>
            <a:picLocks noChangeAspect="1"/>
          </p:cNvPicPr>
          <p:nvPr/>
        </p:nvPicPr>
        <p:blipFill>
          <a:blip r:embed="rId2"/>
          <a:stretch>
            <a:fillRect/>
          </a:stretch>
        </p:blipFill>
        <p:spPr>
          <a:xfrm>
            <a:off x="1687830" y="2004695"/>
            <a:ext cx="7927975" cy="46069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75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2" name="组合 121"/>
          <p:cNvGrpSpPr/>
          <p:nvPr/>
        </p:nvGrpSpPr>
        <p:grpSpPr>
          <a:xfrm>
            <a:off x="723900" y="303571"/>
            <a:ext cx="11468099" cy="583565"/>
            <a:chOff x="723900" y="303571"/>
            <a:chExt cx="11468099" cy="583565"/>
          </a:xfrm>
        </p:grpSpPr>
        <p:sp>
          <p:nvSpPr>
            <p:cNvPr id="8" name="矩形 7"/>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1097915" y="303571"/>
              <a:ext cx="1012825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bg1"/>
                  </a:solidFill>
                  <a:effectLst/>
                  <a:uLnTx/>
                  <a:uFillTx/>
                  <a:cs typeface="+mn-ea"/>
                  <a:sym typeface="+mn-lt"/>
                </a:rPr>
                <a:t>课中</a:t>
              </a:r>
              <a:r>
                <a:rPr lang="en-US" altLang="zh-CN"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lang="zh-CN" altLang="en-US" sz="2400" b="1" spc="50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rPr>
                <a:t>超星课堂——直播+课堂互动模式教学</a:t>
              </a:r>
              <a:endPar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7" name="椭圆 6"/>
            <p:cNvSpPr/>
            <p:nvPr/>
          </p:nvSpPr>
          <p:spPr>
            <a:xfrm>
              <a:off x="392112" y="760412"/>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2</a:t>
              </a:r>
            </a:p>
          </p:txBody>
        </p:sp>
      </p:grpSp>
      <p:grpSp>
        <p:nvGrpSpPr>
          <p:cNvPr id="24" name="组合 23"/>
          <p:cNvGrpSpPr/>
          <p:nvPr/>
        </p:nvGrpSpPr>
        <p:grpSpPr>
          <a:xfrm>
            <a:off x="613355" y="1052420"/>
            <a:ext cx="2846705" cy="552450"/>
            <a:chOff x="1476320" y="2611980"/>
            <a:chExt cx="2846705" cy="552450"/>
          </a:xfrm>
        </p:grpSpPr>
        <p:sp>
          <p:nvSpPr>
            <p:cNvPr id="25" name="î$1iďe"/>
            <p:cNvSpPr/>
            <p:nvPr/>
          </p:nvSpPr>
          <p:spPr bwMode="auto">
            <a:xfrm>
              <a:off x="1476322" y="2611980"/>
              <a:ext cx="383921" cy="151602"/>
            </a:xfrm>
            <a:custGeom>
              <a:avLst/>
              <a:gdLst>
                <a:gd name="T0" fmla="*/ 166 w 166"/>
                <a:gd name="T1" fmla="*/ 0 h 58"/>
                <a:gd name="T2" fmla="*/ 0 w 166"/>
                <a:gd name="T3" fmla="*/ 29 h 58"/>
                <a:gd name="T4" fmla="*/ 166 w 166"/>
                <a:gd name="T5" fmla="*/ 58 h 58"/>
                <a:gd name="T6" fmla="*/ 166 w 166"/>
                <a:gd name="T7" fmla="*/ 0 h 58"/>
              </a:gdLst>
              <a:ahLst/>
              <a:cxnLst>
                <a:cxn ang="0">
                  <a:pos x="T0" y="T1"/>
                </a:cxn>
                <a:cxn ang="0">
                  <a:pos x="T2" y="T3"/>
                </a:cxn>
                <a:cxn ang="0">
                  <a:pos x="T4" y="T5"/>
                </a:cxn>
                <a:cxn ang="0">
                  <a:pos x="T6" y="T7"/>
                </a:cxn>
              </a:cxnLst>
              <a:rect l="0" t="0" r="r" b="b"/>
              <a:pathLst>
                <a:path w="166" h="58">
                  <a:moveTo>
                    <a:pt x="166" y="0"/>
                  </a:moveTo>
                  <a:cubicBezTo>
                    <a:pt x="74" y="0"/>
                    <a:pt x="0" y="13"/>
                    <a:pt x="0" y="29"/>
                  </a:cubicBezTo>
                  <a:cubicBezTo>
                    <a:pt x="0" y="45"/>
                    <a:pt x="74" y="58"/>
                    <a:pt x="166" y="58"/>
                  </a:cubicBezTo>
                  <a:lnTo>
                    <a:pt x="166" y="0"/>
                  </a:lnTo>
                  <a:close/>
                </a:path>
              </a:pathLst>
            </a:custGeom>
            <a:solidFill>
              <a:schemeClr val="tx1">
                <a:lumMod val="95000"/>
                <a:lumOff val="5000"/>
              </a:schemeClr>
            </a:solidFill>
            <a:ln>
              <a:noFill/>
            </a:ln>
          </p:spPr>
          <p:txBody>
            <a:bodyPr wrap="square" lIns="91440" tIns="45720" rIns="91440" bIns="45720" anchor="ctr">
              <a:normAutofit fontScale="25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i="0" u="none" strike="noStrike" kern="0" cap="none" spc="300" normalizeH="0" baseline="0" noProof="0">
                <a:ln>
                  <a:noFill/>
                </a:ln>
                <a:solidFill>
                  <a:srgbClr val="000000"/>
                </a:solidFill>
                <a:effectLst/>
                <a:uLnTx/>
                <a:uFillTx/>
                <a:cs typeface="+mn-ea"/>
                <a:sym typeface="+mn-lt"/>
              </a:endParaRPr>
            </a:p>
          </p:txBody>
        </p:sp>
        <p:sp>
          <p:nvSpPr>
            <p:cNvPr id="26" name="î$ḻidé"/>
            <p:cNvSpPr/>
            <p:nvPr/>
          </p:nvSpPr>
          <p:spPr bwMode="auto">
            <a:xfrm>
              <a:off x="1476320" y="2682465"/>
              <a:ext cx="2846705" cy="481965"/>
            </a:xfrm>
            <a:custGeom>
              <a:avLst/>
              <a:gdLst>
                <a:gd name="connsiteX0" fmla="*/ 5763822 w 6003710"/>
                <a:gd name="connsiteY0" fmla="*/ 0 h 482282"/>
                <a:gd name="connsiteX1" fmla="*/ 6003710 w 6003710"/>
                <a:gd name="connsiteY1" fmla="*/ 239887 h 482282"/>
                <a:gd name="connsiteX2" fmla="*/ 5812168 w 6003710"/>
                <a:gd name="connsiteY2" fmla="*/ 474900 h 482282"/>
                <a:gd name="connsiteX3" fmla="*/ 5766307 w 6003710"/>
                <a:gd name="connsiteY3" fmla="*/ 479524 h 482282"/>
                <a:gd name="connsiteX4" fmla="*/ 5766307 w 6003710"/>
                <a:gd name="connsiteY4" fmla="*/ 482282 h 482282"/>
                <a:gd name="connsiteX5" fmla="*/ 0 w 6003710"/>
                <a:gd name="connsiteY5" fmla="*/ 482282 h 482282"/>
                <a:gd name="connsiteX6" fmla="*/ 0 w 6003710"/>
                <a:gd name="connsiteY6" fmla="*/ 2517 h 482282"/>
                <a:gd name="connsiteX7" fmla="*/ 5738854 w 6003710"/>
                <a:gd name="connsiteY7" fmla="*/ 2517 h 48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710" h="482282">
                  <a:moveTo>
                    <a:pt x="5763822" y="0"/>
                  </a:moveTo>
                  <a:cubicBezTo>
                    <a:pt x="5896308" y="0"/>
                    <a:pt x="6003710" y="107401"/>
                    <a:pt x="6003710" y="239887"/>
                  </a:cubicBezTo>
                  <a:cubicBezTo>
                    <a:pt x="6003710" y="355812"/>
                    <a:pt x="5921481" y="452532"/>
                    <a:pt x="5812168" y="474900"/>
                  </a:cubicBezTo>
                  <a:lnTo>
                    <a:pt x="5766307" y="479524"/>
                  </a:lnTo>
                  <a:lnTo>
                    <a:pt x="5766307" y="482282"/>
                  </a:lnTo>
                  <a:lnTo>
                    <a:pt x="0" y="482282"/>
                  </a:lnTo>
                  <a:lnTo>
                    <a:pt x="0" y="2517"/>
                  </a:lnTo>
                  <a:lnTo>
                    <a:pt x="5738854" y="2517"/>
                  </a:lnTo>
                  <a:close/>
                </a:path>
              </a:pathLst>
            </a:custGeom>
            <a:solidFill>
              <a:srgbClr val="2D313B"/>
            </a:solidFill>
            <a:ln>
              <a:noFill/>
            </a:ln>
          </p:spPr>
          <p:txBody>
            <a:bodyPr wrap="square" lIns="91440" tIns="45720" rIns="91440" bIns="45720" anchor="ctr">
              <a:normAutofit/>
            </a:bodyPr>
            <a:lstStyle/>
            <a:p>
              <a:pPr marL="0" marR="0" lvl="0" indent="0" algn="ctr" defTabSz="457200" eaLnBrk="1" fontAlgn="auto" latinLnBrk="0" hangingPunct="1">
                <a:lnSpc>
                  <a:spcPct val="100000"/>
                </a:lnSpc>
                <a:spcBef>
                  <a:spcPts val="0"/>
                </a:spcBef>
                <a:spcAft>
                  <a:spcPts val="0"/>
                </a:spcAft>
                <a:buClrTx/>
                <a:buSzTx/>
                <a:buFontTx/>
                <a:buNone/>
                <a:defRPr/>
              </a:pPr>
              <a:r>
                <a:rPr lang="zh-CN" sz="1600" i="1" kern="0" spc="300" noProof="0" dirty="0">
                  <a:ln>
                    <a:noFill/>
                  </a:ln>
                  <a:solidFill>
                    <a:schemeClr val="bg1"/>
                  </a:solidFill>
                  <a:effectLst/>
                  <a:uLnTx/>
                  <a:uFillTx/>
                  <a:cs typeface="+mn-ea"/>
                  <a:sym typeface="+mn-lt"/>
                </a:rPr>
                <a:t>超星课堂</a:t>
              </a:r>
              <a:r>
                <a:rPr lang="en-US" altLang="zh-CN" sz="1600" i="1" kern="0" spc="300" noProof="0" dirty="0">
                  <a:ln>
                    <a:noFill/>
                  </a:ln>
                  <a:solidFill>
                    <a:schemeClr val="bg1"/>
                  </a:solidFill>
                  <a:effectLst/>
                  <a:uLnTx/>
                  <a:uFillTx/>
                  <a:cs typeface="+mn-ea"/>
                  <a:sym typeface="+mn-lt"/>
                </a:rPr>
                <a:t>——</a:t>
              </a:r>
              <a:r>
                <a:rPr kumimoji="0" lang="en-US" altLang="zh-CN" sz="1600" i="1" u="none" strike="noStrike" kern="0" cap="none" spc="300" normalizeH="0" baseline="0" noProof="0" dirty="0">
                  <a:ln>
                    <a:noFill/>
                  </a:ln>
                  <a:solidFill>
                    <a:schemeClr val="bg1"/>
                  </a:solidFill>
                  <a:effectLst/>
                  <a:uLnTx/>
                  <a:uFillTx/>
                  <a:cs typeface="+mn-ea"/>
                  <a:sym typeface="+mn-lt"/>
                </a:rPr>
                <a:t>PC</a:t>
              </a:r>
              <a:r>
                <a:rPr kumimoji="0" lang="zh-CN" altLang="en-US" sz="1600" i="1" u="none" strike="noStrike" kern="0" cap="none" spc="300" normalizeH="0" baseline="0" noProof="0" dirty="0">
                  <a:ln>
                    <a:noFill/>
                  </a:ln>
                  <a:solidFill>
                    <a:schemeClr val="bg1"/>
                  </a:solidFill>
                  <a:effectLst/>
                  <a:uLnTx/>
                  <a:uFillTx/>
                  <a:cs typeface="+mn-ea"/>
                  <a:sym typeface="+mn-lt"/>
                </a:rPr>
                <a:t>端</a:t>
              </a:r>
            </a:p>
          </p:txBody>
        </p:sp>
      </p:grpSp>
      <p:sp>
        <p:nvSpPr>
          <p:cNvPr id="3" name="文本框 2"/>
          <p:cNvSpPr txBox="1"/>
          <p:nvPr/>
        </p:nvSpPr>
        <p:spPr>
          <a:xfrm>
            <a:off x="3594735" y="1179195"/>
            <a:ext cx="6354445" cy="368300"/>
          </a:xfrm>
          <a:prstGeom prst="rect">
            <a:avLst/>
          </a:prstGeom>
          <a:noFill/>
        </p:spPr>
        <p:txBody>
          <a:bodyPr wrap="square" rtlCol="0">
            <a:spAutoFit/>
          </a:bodyPr>
          <a:lstStyle/>
          <a:p>
            <a:r>
              <a:rPr lang="en-US" altLang="zh-CN"/>
              <a:t>2</a:t>
            </a:r>
            <a:r>
              <a:rPr lang="zh-CN" altLang="en-US"/>
              <a:t>.登录软件</a:t>
            </a:r>
          </a:p>
        </p:txBody>
      </p:sp>
      <p:sp>
        <p:nvSpPr>
          <p:cNvPr id="11" name="文本框 10"/>
          <p:cNvSpPr txBox="1"/>
          <p:nvPr/>
        </p:nvSpPr>
        <p:spPr>
          <a:xfrm>
            <a:off x="440690" y="6087745"/>
            <a:ext cx="1839595" cy="368300"/>
          </a:xfrm>
          <a:prstGeom prst="rect">
            <a:avLst/>
          </a:prstGeom>
          <a:noFill/>
        </p:spPr>
        <p:txBody>
          <a:bodyPr wrap="square" rtlCol="0">
            <a:spAutoFit/>
          </a:bodyPr>
          <a:lstStyle/>
          <a:p>
            <a:r>
              <a:rPr lang="zh-CN" altLang="en-US"/>
              <a:t>①点击超星课堂</a:t>
            </a:r>
          </a:p>
        </p:txBody>
      </p:sp>
      <p:sp>
        <p:nvSpPr>
          <p:cNvPr id="15" name="文本框 14"/>
          <p:cNvSpPr txBox="1"/>
          <p:nvPr/>
        </p:nvSpPr>
        <p:spPr>
          <a:xfrm>
            <a:off x="3812540" y="6019165"/>
            <a:ext cx="2672715" cy="645160"/>
          </a:xfrm>
          <a:prstGeom prst="rect">
            <a:avLst/>
          </a:prstGeom>
          <a:noFill/>
        </p:spPr>
        <p:txBody>
          <a:bodyPr wrap="square" rtlCol="0">
            <a:spAutoFit/>
          </a:bodyPr>
          <a:lstStyle/>
          <a:p>
            <a:r>
              <a:rPr lang="zh-CN" altLang="en-US"/>
              <a:t>②新用户请点击密码登录选择其他方式登录</a:t>
            </a:r>
          </a:p>
        </p:txBody>
      </p:sp>
      <p:pic>
        <p:nvPicPr>
          <p:cNvPr id="4" name="图片 3"/>
          <p:cNvPicPr>
            <a:picLocks noChangeAspect="1"/>
          </p:cNvPicPr>
          <p:nvPr/>
        </p:nvPicPr>
        <p:blipFill>
          <a:blip r:embed="rId2"/>
          <a:stretch>
            <a:fillRect/>
          </a:stretch>
        </p:blipFill>
        <p:spPr>
          <a:xfrm>
            <a:off x="1359535" y="3337560"/>
            <a:ext cx="819150" cy="762000"/>
          </a:xfrm>
          <a:prstGeom prst="rect">
            <a:avLst/>
          </a:prstGeom>
        </p:spPr>
      </p:pic>
      <p:pic>
        <p:nvPicPr>
          <p:cNvPr id="14" name="图片 13"/>
          <p:cNvPicPr>
            <a:picLocks noChangeAspect="1"/>
          </p:cNvPicPr>
          <p:nvPr/>
        </p:nvPicPr>
        <p:blipFill>
          <a:blip r:embed="rId3"/>
          <a:stretch>
            <a:fillRect/>
          </a:stretch>
        </p:blipFill>
        <p:spPr>
          <a:xfrm>
            <a:off x="4057015" y="2026920"/>
            <a:ext cx="2041525" cy="3620770"/>
          </a:xfrm>
          <a:prstGeom prst="rect">
            <a:avLst/>
          </a:prstGeom>
        </p:spPr>
      </p:pic>
      <p:sp>
        <p:nvSpPr>
          <p:cNvPr id="17" name="文本框 16"/>
          <p:cNvSpPr txBox="1"/>
          <p:nvPr/>
        </p:nvSpPr>
        <p:spPr>
          <a:xfrm>
            <a:off x="8181340" y="6157595"/>
            <a:ext cx="2672715" cy="368300"/>
          </a:xfrm>
          <a:prstGeom prst="rect">
            <a:avLst/>
          </a:prstGeom>
          <a:noFill/>
        </p:spPr>
        <p:txBody>
          <a:bodyPr wrap="square" rtlCol="0">
            <a:spAutoFit/>
          </a:bodyPr>
          <a:lstStyle/>
          <a:p>
            <a:r>
              <a:rPr lang="zh-CN" altLang="en-US"/>
              <a:t>③登录按图</a:t>
            </a:r>
          </a:p>
        </p:txBody>
      </p:sp>
      <p:pic>
        <p:nvPicPr>
          <p:cNvPr id="2" name="图片 1"/>
          <p:cNvPicPr>
            <a:picLocks noChangeAspect="1"/>
          </p:cNvPicPr>
          <p:nvPr/>
        </p:nvPicPr>
        <p:blipFill>
          <a:blip r:embed="rId4"/>
          <a:stretch>
            <a:fillRect/>
          </a:stretch>
        </p:blipFill>
        <p:spPr>
          <a:xfrm>
            <a:off x="7976870" y="1962785"/>
            <a:ext cx="2046605" cy="362394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75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2" name="组合 121"/>
          <p:cNvGrpSpPr/>
          <p:nvPr/>
        </p:nvGrpSpPr>
        <p:grpSpPr>
          <a:xfrm>
            <a:off x="723900" y="303571"/>
            <a:ext cx="11468099" cy="583565"/>
            <a:chOff x="723900" y="303571"/>
            <a:chExt cx="11468099" cy="583565"/>
          </a:xfrm>
        </p:grpSpPr>
        <p:sp>
          <p:nvSpPr>
            <p:cNvPr id="8" name="矩形 7"/>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1097915" y="303571"/>
              <a:ext cx="1012825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bg1"/>
                  </a:solidFill>
                  <a:effectLst/>
                  <a:uLnTx/>
                  <a:uFillTx/>
                  <a:cs typeface="+mn-ea"/>
                  <a:sym typeface="+mn-lt"/>
                </a:rPr>
                <a:t>课中</a:t>
              </a:r>
              <a:r>
                <a:rPr lang="en-US" altLang="zh-CN"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lang="zh-CN" altLang="en-US" sz="2400" b="1" spc="50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rPr>
                <a:t>超星课堂——直播+课堂互动模式教学</a:t>
              </a:r>
              <a:endPar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7" name="椭圆 6"/>
            <p:cNvSpPr/>
            <p:nvPr/>
          </p:nvSpPr>
          <p:spPr>
            <a:xfrm>
              <a:off x="392112" y="760412"/>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2</a:t>
              </a:r>
            </a:p>
          </p:txBody>
        </p:sp>
      </p:grpSp>
      <p:grpSp>
        <p:nvGrpSpPr>
          <p:cNvPr id="24" name="组合 23"/>
          <p:cNvGrpSpPr/>
          <p:nvPr/>
        </p:nvGrpSpPr>
        <p:grpSpPr>
          <a:xfrm>
            <a:off x="613355" y="1052420"/>
            <a:ext cx="2846705" cy="552450"/>
            <a:chOff x="1476320" y="2611980"/>
            <a:chExt cx="2846705" cy="552450"/>
          </a:xfrm>
        </p:grpSpPr>
        <p:sp>
          <p:nvSpPr>
            <p:cNvPr id="25" name="î$1iďe"/>
            <p:cNvSpPr/>
            <p:nvPr/>
          </p:nvSpPr>
          <p:spPr bwMode="auto">
            <a:xfrm>
              <a:off x="1476322" y="2611980"/>
              <a:ext cx="383921" cy="151602"/>
            </a:xfrm>
            <a:custGeom>
              <a:avLst/>
              <a:gdLst>
                <a:gd name="T0" fmla="*/ 166 w 166"/>
                <a:gd name="T1" fmla="*/ 0 h 58"/>
                <a:gd name="T2" fmla="*/ 0 w 166"/>
                <a:gd name="T3" fmla="*/ 29 h 58"/>
                <a:gd name="T4" fmla="*/ 166 w 166"/>
                <a:gd name="T5" fmla="*/ 58 h 58"/>
                <a:gd name="T6" fmla="*/ 166 w 166"/>
                <a:gd name="T7" fmla="*/ 0 h 58"/>
              </a:gdLst>
              <a:ahLst/>
              <a:cxnLst>
                <a:cxn ang="0">
                  <a:pos x="T0" y="T1"/>
                </a:cxn>
                <a:cxn ang="0">
                  <a:pos x="T2" y="T3"/>
                </a:cxn>
                <a:cxn ang="0">
                  <a:pos x="T4" y="T5"/>
                </a:cxn>
                <a:cxn ang="0">
                  <a:pos x="T6" y="T7"/>
                </a:cxn>
              </a:cxnLst>
              <a:rect l="0" t="0" r="r" b="b"/>
              <a:pathLst>
                <a:path w="166" h="58">
                  <a:moveTo>
                    <a:pt x="166" y="0"/>
                  </a:moveTo>
                  <a:cubicBezTo>
                    <a:pt x="74" y="0"/>
                    <a:pt x="0" y="13"/>
                    <a:pt x="0" y="29"/>
                  </a:cubicBezTo>
                  <a:cubicBezTo>
                    <a:pt x="0" y="45"/>
                    <a:pt x="74" y="58"/>
                    <a:pt x="166" y="58"/>
                  </a:cubicBezTo>
                  <a:lnTo>
                    <a:pt x="166" y="0"/>
                  </a:lnTo>
                  <a:close/>
                </a:path>
              </a:pathLst>
            </a:custGeom>
            <a:solidFill>
              <a:schemeClr val="tx1">
                <a:lumMod val="95000"/>
                <a:lumOff val="5000"/>
              </a:schemeClr>
            </a:solidFill>
            <a:ln>
              <a:noFill/>
            </a:ln>
          </p:spPr>
          <p:txBody>
            <a:bodyPr wrap="square" lIns="91440" tIns="45720" rIns="91440" bIns="45720" anchor="ctr">
              <a:normAutofit fontScale="25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i="0" u="none" strike="noStrike" kern="0" cap="none" spc="300" normalizeH="0" baseline="0" noProof="0">
                <a:ln>
                  <a:noFill/>
                </a:ln>
                <a:solidFill>
                  <a:srgbClr val="000000"/>
                </a:solidFill>
                <a:effectLst/>
                <a:uLnTx/>
                <a:uFillTx/>
                <a:cs typeface="+mn-ea"/>
                <a:sym typeface="+mn-lt"/>
              </a:endParaRPr>
            </a:p>
          </p:txBody>
        </p:sp>
        <p:sp>
          <p:nvSpPr>
            <p:cNvPr id="26" name="î$ḻidé"/>
            <p:cNvSpPr/>
            <p:nvPr/>
          </p:nvSpPr>
          <p:spPr bwMode="auto">
            <a:xfrm>
              <a:off x="1476320" y="2682465"/>
              <a:ext cx="2846705" cy="481965"/>
            </a:xfrm>
            <a:custGeom>
              <a:avLst/>
              <a:gdLst>
                <a:gd name="connsiteX0" fmla="*/ 5763822 w 6003710"/>
                <a:gd name="connsiteY0" fmla="*/ 0 h 482282"/>
                <a:gd name="connsiteX1" fmla="*/ 6003710 w 6003710"/>
                <a:gd name="connsiteY1" fmla="*/ 239887 h 482282"/>
                <a:gd name="connsiteX2" fmla="*/ 5812168 w 6003710"/>
                <a:gd name="connsiteY2" fmla="*/ 474900 h 482282"/>
                <a:gd name="connsiteX3" fmla="*/ 5766307 w 6003710"/>
                <a:gd name="connsiteY3" fmla="*/ 479524 h 482282"/>
                <a:gd name="connsiteX4" fmla="*/ 5766307 w 6003710"/>
                <a:gd name="connsiteY4" fmla="*/ 482282 h 482282"/>
                <a:gd name="connsiteX5" fmla="*/ 0 w 6003710"/>
                <a:gd name="connsiteY5" fmla="*/ 482282 h 482282"/>
                <a:gd name="connsiteX6" fmla="*/ 0 w 6003710"/>
                <a:gd name="connsiteY6" fmla="*/ 2517 h 482282"/>
                <a:gd name="connsiteX7" fmla="*/ 5738854 w 6003710"/>
                <a:gd name="connsiteY7" fmla="*/ 2517 h 48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710" h="482282">
                  <a:moveTo>
                    <a:pt x="5763822" y="0"/>
                  </a:moveTo>
                  <a:cubicBezTo>
                    <a:pt x="5896308" y="0"/>
                    <a:pt x="6003710" y="107401"/>
                    <a:pt x="6003710" y="239887"/>
                  </a:cubicBezTo>
                  <a:cubicBezTo>
                    <a:pt x="6003710" y="355812"/>
                    <a:pt x="5921481" y="452532"/>
                    <a:pt x="5812168" y="474900"/>
                  </a:cubicBezTo>
                  <a:lnTo>
                    <a:pt x="5766307" y="479524"/>
                  </a:lnTo>
                  <a:lnTo>
                    <a:pt x="5766307" y="482282"/>
                  </a:lnTo>
                  <a:lnTo>
                    <a:pt x="0" y="482282"/>
                  </a:lnTo>
                  <a:lnTo>
                    <a:pt x="0" y="2517"/>
                  </a:lnTo>
                  <a:lnTo>
                    <a:pt x="5738854" y="2517"/>
                  </a:lnTo>
                  <a:close/>
                </a:path>
              </a:pathLst>
            </a:custGeom>
            <a:solidFill>
              <a:srgbClr val="2D313B"/>
            </a:solidFill>
            <a:ln>
              <a:noFill/>
            </a:ln>
          </p:spPr>
          <p:txBody>
            <a:bodyPr wrap="square" lIns="91440" tIns="45720" rIns="91440" bIns="45720" anchor="ctr">
              <a:normAutofit/>
            </a:bodyPr>
            <a:lstStyle/>
            <a:p>
              <a:pPr marL="0" marR="0" lvl="0" indent="0" algn="ctr" defTabSz="457200" eaLnBrk="1" fontAlgn="auto" latinLnBrk="0" hangingPunct="1">
                <a:lnSpc>
                  <a:spcPct val="100000"/>
                </a:lnSpc>
                <a:spcBef>
                  <a:spcPts val="0"/>
                </a:spcBef>
                <a:spcAft>
                  <a:spcPts val="0"/>
                </a:spcAft>
                <a:buClrTx/>
                <a:buSzTx/>
                <a:buFontTx/>
                <a:buNone/>
                <a:defRPr/>
              </a:pPr>
              <a:r>
                <a:rPr lang="zh-CN" sz="1600" i="1" kern="0" spc="300" noProof="0" dirty="0">
                  <a:ln>
                    <a:noFill/>
                  </a:ln>
                  <a:solidFill>
                    <a:schemeClr val="bg1"/>
                  </a:solidFill>
                  <a:effectLst/>
                  <a:uLnTx/>
                  <a:uFillTx/>
                  <a:cs typeface="+mn-ea"/>
                  <a:sym typeface="+mn-lt"/>
                </a:rPr>
                <a:t>超星课堂</a:t>
              </a:r>
              <a:r>
                <a:rPr lang="en-US" altLang="zh-CN" sz="1600" i="1" kern="0" spc="300" noProof="0" dirty="0">
                  <a:ln>
                    <a:noFill/>
                  </a:ln>
                  <a:solidFill>
                    <a:schemeClr val="bg1"/>
                  </a:solidFill>
                  <a:effectLst/>
                  <a:uLnTx/>
                  <a:uFillTx/>
                  <a:cs typeface="+mn-ea"/>
                  <a:sym typeface="+mn-lt"/>
                </a:rPr>
                <a:t>——</a:t>
              </a:r>
              <a:r>
                <a:rPr kumimoji="0" lang="en-US" altLang="zh-CN" sz="1600" i="1" u="none" strike="noStrike" kern="0" cap="none" spc="300" normalizeH="0" baseline="0" noProof="0" dirty="0">
                  <a:ln>
                    <a:noFill/>
                  </a:ln>
                  <a:solidFill>
                    <a:schemeClr val="bg1"/>
                  </a:solidFill>
                  <a:effectLst/>
                  <a:uLnTx/>
                  <a:uFillTx/>
                  <a:cs typeface="+mn-ea"/>
                  <a:sym typeface="+mn-lt"/>
                </a:rPr>
                <a:t>PC</a:t>
              </a:r>
              <a:r>
                <a:rPr kumimoji="0" lang="zh-CN" altLang="en-US" sz="1600" i="1" u="none" strike="noStrike" kern="0" cap="none" spc="300" normalizeH="0" baseline="0" noProof="0" dirty="0">
                  <a:ln>
                    <a:noFill/>
                  </a:ln>
                  <a:solidFill>
                    <a:schemeClr val="bg1"/>
                  </a:solidFill>
                  <a:effectLst/>
                  <a:uLnTx/>
                  <a:uFillTx/>
                  <a:cs typeface="+mn-ea"/>
                  <a:sym typeface="+mn-lt"/>
                </a:rPr>
                <a:t>端</a:t>
              </a:r>
            </a:p>
          </p:txBody>
        </p:sp>
      </p:grpSp>
      <p:sp>
        <p:nvSpPr>
          <p:cNvPr id="3" name="文本框 2"/>
          <p:cNvSpPr txBox="1"/>
          <p:nvPr/>
        </p:nvSpPr>
        <p:spPr>
          <a:xfrm>
            <a:off x="3594735" y="1179195"/>
            <a:ext cx="6354445" cy="368300"/>
          </a:xfrm>
          <a:prstGeom prst="rect">
            <a:avLst/>
          </a:prstGeom>
          <a:noFill/>
        </p:spPr>
        <p:txBody>
          <a:bodyPr wrap="square" rtlCol="0">
            <a:spAutoFit/>
          </a:bodyPr>
          <a:lstStyle/>
          <a:p>
            <a:r>
              <a:rPr lang="en-US" altLang="zh-CN"/>
              <a:t>3</a:t>
            </a:r>
            <a:r>
              <a:rPr lang="zh-CN" altLang="en-US"/>
              <a:t>.进入课堂</a:t>
            </a:r>
          </a:p>
        </p:txBody>
      </p:sp>
      <p:sp>
        <p:nvSpPr>
          <p:cNvPr id="11" name="文本框 10"/>
          <p:cNvSpPr txBox="1"/>
          <p:nvPr/>
        </p:nvSpPr>
        <p:spPr>
          <a:xfrm>
            <a:off x="208915" y="6148705"/>
            <a:ext cx="1839595" cy="368300"/>
          </a:xfrm>
          <a:prstGeom prst="rect">
            <a:avLst/>
          </a:prstGeom>
          <a:noFill/>
        </p:spPr>
        <p:txBody>
          <a:bodyPr wrap="square" rtlCol="0">
            <a:spAutoFit/>
          </a:bodyPr>
          <a:lstStyle/>
          <a:p>
            <a:r>
              <a:rPr lang="zh-CN" altLang="en-US"/>
              <a:t>①点击我的课程</a:t>
            </a:r>
          </a:p>
        </p:txBody>
      </p:sp>
      <p:sp>
        <p:nvSpPr>
          <p:cNvPr id="13" name="文本框 12"/>
          <p:cNvSpPr txBox="1"/>
          <p:nvPr/>
        </p:nvSpPr>
        <p:spPr>
          <a:xfrm>
            <a:off x="3769360" y="6140450"/>
            <a:ext cx="2827655" cy="645160"/>
          </a:xfrm>
          <a:prstGeom prst="rect">
            <a:avLst/>
          </a:prstGeom>
          <a:noFill/>
        </p:spPr>
        <p:txBody>
          <a:bodyPr wrap="square" rtlCol="0">
            <a:spAutoFit/>
          </a:bodyPr>
          <a:lstStyle/>
          <a:p>
            <a:r>
              <a:rPr lang="zh-CN" altLang="en-US"/>
              <a:t>②选择我教的课，点击所教课程</a:t>
            </a:r>
          </a:p>
        </p:txBody>
      </p:sp>
      <p:sp>
        <p:nvSpPr>
          <p:cNvPr id="15" name="文本框 14"/>
          <p:cNvSpPr txBox="1"/>
          <p:nvPr/>
        </p:nvSpPr>
        <p:spPr>
          <a:xfrm>
            <a:off x="8178165" y="6087745"/>
            <a:ext cx="2672715" cy="645160"/>
          </a:xfrm>
          <a:prstGeom prst="rect">
            <a:avLst/>
          </a:prstGeom>
          <a:noFill/>
        </p:spPr>
        <p:txBody>
          <a:bodyPr wrap="square" rtlCol="0">
            <a:spAutoFit/>
          </a:bodyPr>
          <a:lstStyle/>
          <a:p>
            <a:r>
              <a:rPr lang="zh-CN" altLang="en-US"/>
              <a:t>③点击对应课堂进入上课界面</a:t>
            </a:r>
          </a:p>
        </p:txBody>
      </p:sp>
      <p:pic>
        <p:nvPicPr>
          <p:cNvPr id="18" name="图片 17"/>
          <p:cNvPicPr>
            <a:picLocks noChangeAspect="1"/>
          </p:cNvPicPr>
          <p:nvPr/>
        </p:nvPicPr>
        <p:blipFill>
          <a:blip r:embed="rId2"/>
          <a:stretch>
            <a:fillRect/>
          </a:stretch>
        </p:blipFill>
        <p:spPr>
          <a:xfrm>
            <a:off x="208915" y="1647825"/>
            <a:ext cx="2537460" cy="4492625"/>
          </a:xfrm>
          <a:prstGeom prst="rect">
            <a:avLst/>
          </a:prstGeom>
        </p:spPr>
      </p:pic>
      <p:pic>
        <p:nvPicPr>
          <p:cNvPr id="2" name="图片 1"/>
          <p:cNvPicPr>
            <a:picLocks noChangeAspect="1"/>
          </p:cNvPicPr>
          <p:nvPr/>
        </p:nvPicPr>
        <p:blipFill>
          <a:blip r:embed="rId3"/>
          <a:stretch>
            <a:fillRect/>
          </a:stretch>
        </p:blipFill>
        <p:spPr>
          <a:xfrm>
            <a:off x="2746375" y="2129155"/>
            <a:ext cx="4890135" cy="3609340"/>
          </a:xfrm>
          <a:prstGeom prst="rect">
            <a:avLst/>
          </a:prstGeom>
        </p:spPr>
      </p:pic>
      <p:pic>
        <p:nvPicPr>
          <p:cNvPr id="4" name="图片 3"/>
          <p:cNvPicPr>
            <a:picLocks noChangeAspect="1"/>
          </p:cNvPicPr>
          <p:nvPr/>
        </p:nvPicPr>
        <p:blipFill>
          <a:blip r:embed="rId4"/>
          <a:stretch>
            <a:fillRect/>
          </a:stretch>
        </p:blipFill>
        <p:spPr>
          <a:xfrm>
            <a:off x="7636510" y="1883410"/>
            <a:ext cx="3952875" cy="37909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75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2" name="组合 121"/>
          <p:cNvGrpSpPr/>
          <p:nvPr/>
        </p:nvGrpSpPr>
        <p:grpSpPr>
          <a:xfrm>
            <a:off x="723900" y="303571"/>
            <a:ext cx="11468099" cy="583565"/>
            <a:chOff x="723900" y="303571"/>
            <a:chExt cx="11468099" cy="583565"/>
          </a:xfrm>
        </p:grpSpPr>
        <p:sp>
          <p:nvSpPr>
            <p:cNvPr id="8" name="矩形 7"/>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1097915" y="303571"/>
              <a:ext cx="1012825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bg1"/>
                  </a:solidFill>
                  <a:effectLst/>
                  <a:uLnTx/>
                  <a:uFillTx/>
                  <a:cs typeface="+mn-ea"/>
                  <a:sym typeface="+mn-lt"/>
                </a:rPr>
                <a:t>课中</a:t>
              </a:r>
              <a:r>
                <a:rPr lang="en-US" altLang="zh-CN"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lang="zh-CN" altLang="en-US" sz="2400" b="1" spc="50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rPr>
                <a:t>超星课堂——直播+课堂互动模式教学</a:t>
              </a:r>
              <a:endPar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7" name="椭圆 6"/>
            <p:cNvSpPr/>
            <p:nvPr/>
          </p:nvSpPr>
          <p:spPr>
            <a:xfrm>
              <a:off x="392112" y="760412"/>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2</a:t>
              </a:r>
            </a:p>
          </p:txBody>
        </p:sp>
      </p:grpSp>
      <p:grpSp>
        <p:nvGrpSpPr>
          <p:cNvPr id="24" name="组合 23"/>
          <p:cNvGrpSpPr/>
          <p:nvPr/>
        </p:nvGrpSpPr>
        <p:grpSpPr>
          <a:xfrm>
            <a:off x="555570" y="1052420"/>
            <a:ext cx="2548890" cy="560705"/>
            <a:chOff x="1418535" y="2611980"/>
            <a:chExt cx="2548890" cy="560705"/>
          </a:xfrm>
        </p:grpSpPr>
        <p:sp>
          <p:nvSpPr>
            <p:cNvPr id="25" name="î$1iďe"/>
            <p:cNvSpPr/>
            <p:nvPr/>
          </p:nvSpPr>
          <p:spPr bwMode="auto">
            <a:xfrm>
              <a:off x="1476322" y="2611980"/>
              <a:ext cx="383921" cy="151602"/>
            </a:xfrm>
            <a:custGeom>
              <a:avLst/>
              <a:gdLst>
                <a:gd name="T0" fmla="*/ 166 w 166"/>
                <a:gd name="T1" fmla="*/ 0 h 58"/>
                <a:gd name="T2" fmla="*/ 0 w 166"/>
                <a:gd name="T3" fmla="*/ 29 h 58"/>
                <a:gd name="T4" fmla="*/ 166 w 166"/>
                <a:gd name="T5" fmla="*/ 58 h 58"/>
                <a:gd name="T6" fmla="*/ 166 w 166"/>
                <a:gd name="T7" fmla="*/ 0 h 58"/>
              </a:gdLst>
              <a:ahLst/>
              <a:cxnLst>
                <a:cxn ang="0">
                  <a:pos x="T0" y="T1"/>
                </a:cxn>
                <a:cxn ang="0">
                  <a:pos x="T2" y="T3"/>
                </a:cxn>
                <a:cxn ang="0">
                  <a:pos x="T4" y="T5"/>
                </a:cxn>
                <a:cxn ang="0">
                  <a:pos x="T6" y="T7"/>
                </a:cxn>
              </a:cxnLst>
              <a:rect l="0" t="0" r="r" b="b"/>
              <a:pathLst>
                <a:path w="166" h="58">
                  <a:moveTo>
                    <a:pt x="166" y="0"/>
                  </a:moveTo>
                  <a:cubicBezTo>
                    <a:pt x="74" y="0"/>
                    <a:pt x="0" y="13"/>
                    <a:pt x="0" y="29"/>
                  </a:cubicBezTo>
                  <a:cubicBezTo>
                    <a:pt x="0" y="45"/>
                    <a:pt x="74" y="58"/>
                    <a:pt x="166" y="58"/>
                  </a:cubicBezTo>
                  <a:lnTo>
                    <a:pt x="166" y="0"/>
                  </a:lnTo>
                  <a:close/>
                </a:path>
              </a:pathLst>
            </a:custGeom>
            <a:solidFill>
              <a:schemeClr val="tx1">
                <a:lumMod val="95000"/>
                <a:lumOff val="5000"/>
              </a:schemeClr>
            </a:solidFill>
            <a:ln>
              <a:noFill/>
            </a:ln>
          </p:spPr>
          <p:txBody>
            <a:bodyPr wrap="square" lIns="91440" tIns="45720" rIns="91440" bIns="45720" anchor="ctr">
              <a:normAutofit fontScale="25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i="0" u="none" strike="noStrike" kern="0" cap="none" spc="300" normalizeH="0" baseline="0" noProof="0">
                <a:ln>
                  <a:noFill/>
                </a:ln>
                <a:solidFill>
                  <a:srgbClr val="000000"/>
                </a:solidFill>
                <a:effectLst/>
                <a:uLnTx/>
                <a:uFillTx/>
                <a:cs typeface="+mn-ea"/>
                <a:sym typeface="+mn-lt"/>
              </a:endParaRPr>
            </a:p>
          </p:txBody>
        </p:sp>
        <p:sp>
          <p:nvSpPr>
            <p:cNvPr id="26" name="î$ḻidé"/>
            <p:cNvSpPr/>
            <p:nvPr/>
          </p:nvSpPr>
          <p:spPr bwMode="auto">
            <a:xfrm>
              <a:off x="1418535" y="2690720"/>
              <a:ext cx="2548890" cy="481965"/>
            </a:xfrm>
            <a:custGeom>
              <a:avLst/>
              <a:gdLst>
                <a:gd name="connsiteX0" fmla="*/ 5763822 w 6003710"/>
                <a:gd name="connsiteY0" fmla="*/ 0 h 482282"/>
                <a:gd name="connsiteX1" fmla="*/ 6003710 w 6003710"/>
                <a:gd name="connsiteY1" fmla="*/ 239887 h 482282"/>
                <a:gd name="connsiteX2" fmla="*/ 5812168 w 6003710"/>
                <a:gd name="connsiteY2" fmla="*/ 474900 h 482282"/>
                <a:gd name="connsiteX3" fmla="*/ 5766307 w 6003710"/>
                <a:gd name="connsiteY3" fmla="*/ 479524 h 482282"/>
                <a:gd name="connsiteX4" fmla="*/ 5766307 w 6003710"/>
                <a:gd name="connsiteY4" fmla="*/ 482282 h 482282"/>
                <a:gd name="connsiteX5" fmla="*/ 0 w 6003710"/>
                <a:gd name="connsiteY5" fmla="*/ 482282 h 482282"/>
                <a:gd name="connsiteX6" fmla="*/ 0 w 6003710"/>
                <a:gd name="connsiteY6" fmla="*/ 2517 h 482282"/>
                <a:gd name="connsiteX7" fmla="*/ 5738854 w 6003710"/>
                <a:gd name="connsiteY7" fmla="*/ 2517 h 48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710" h="482282">
                  <a:moveTo>
                    <a:pt x="5763822" y="0"/>
                  </a:moveTo>
                  <a:cubicBezTo>
                    <a:pt x="5896308" y="0"/>
                    <a:pt x="6003710" y="107401"/>
                    <a:pt x="6003710" y="239887"/>
                  </a:cubicBezTo>
                  <a:cubicBezTo>
                    <a:pt x="6003710" y="355812"/>
                    <a:pt x="5921481" y="452532"/>
                    <a:pt x="5812168" y="474900"/>
                  </a:cubicBezTo>
                  <a:lnTo>
                    <a:pt x="5766307" y="479524"/>
                  </a:lnTo>
                  <a:lnTo>
                    <a:pt x="5766307" y="482282"/>
                  </a:lnTo>
                  <a:lnTo>
                    <a:pt x="0" y="482282"/>
                  </a:lnTo>
                  <a:lnTo>
                    <a:pt x="0" y="2517"/>
                  </a:lnTo>
                  <a:lnTo>
                    <a:pt x="5738854" y="2517"/>
                  </a:lnTo>
                  <a:close/>
                </a:path>
              </a:pathLst>
            </a:custGeom>
            <a:solidFill>
              <a:srgbClr val="2D313B"/>
            </a:solidFill>
            <a:ln>
              <a:noFill/>
            </a:ln>
          </p:spPr>
          <p:txBody>
            <a:bodyPr wrap="square" lIns="91440" tIns="45720" rIns="91440" bIns="45720" anchor="ctr">
              <a:normAutofit/>
            </a:bodyPr>
            <a:lstStyle/>
            <a:p>
              <a:pPr marL="0" marR="0" lvl="0" indent="0" algn="ctr" defTabSz="457200" eaLnBrk="1" fontAlgn="auto" latinLnBrk="0" hangingPunct="1">
                <a:lnSpc>
                  <a:spcPct val="100000"/>
                </a:lnSpc>
                <a:spcBef>
                  <a:spcPts val="0"/>
                </a:spcBef>
                <a:spcAft>
                  <a:spcPts val="0"/>
                </a:spcAft>
                <a:buClrTx/>
                <a:buSzTx/>
                <a:buFontTx/>
                <a:buNone/>
                <a:defRPr/>
              </a:pPr>
              <a:r>
                <a:rPr lang="zh-CN" sz="1600" i="1" kern="0" spc="300" noProof="0" dirty="0">
                  <a:ln>
                    <a:noFill/>
                  </a:ln>
                  <a:solidFill>
                    <a:schemeClr val="bg1"/>
                  </a:solidFill>
                  <a:effectLst/>
                  <a:uLnTx/>
                  <a:uFillTx/>
                  <a:cs typeface="+mn-ea"/>
                  <a:sym typeface="+mn-lt"/>
                </a:rPr>
                <a:t>超星课堂</a:t>
              </a:r>
              <a:r>
                <a:rPr lang="en-US" altLang="zh-CN" sz="1600" i="1" kern="0" spc="300" noProof="0" dirty="0">
                  <a:ln>
                    <a:noFill/>
                  </a:ln>
                  <a:solidFill>
                    <a:schemeClr val="bg1"/>
                  </a:solidFill>
                  <a:effectLst/>
                  <a:uLnTx/>
                  <a:uFillTx/>
                  <a:cs typeface="+mn-ea"/>
                  <a:sym typeface="+mn-lt"/>
                </a:rPr>
                <a:t>——</a:t>
              </a:r>
              <a:r>
                <a:rPr kumimoji="0" lang="en-US" altLang="zh-CN" sz="1600" i="1" u="none" strike="noStrike" kern="0" cap="none" spc="300" normalizeH="0" baseline="0" noProof="0" dirty="0">
                  <a:ln>
                    <a:noFill/>
                  </a:ln>
                  <a:solidFill>
                    <a:schemeClr val="bg1"/>
                  </a:solidFill>
                  <a:effectLst/>
                  <a:uLnTx/>
                  <a:uFillTx/>
                  <a:cs typeface="+mn-ea"/>
                  <a:sym typeface="+mn-lt"/>
                </a:rPr>
                <a:t>PC</a:t>
              </a:r>
              <a:r>
                <a:rPr kumimoji="0" lang="zh-CN" altLang="en-US" sz="1600" i="1" u="none" strike="noStrike" kern="0" cap="none" spc="300" normalizeH="0" baseline="0" noProof="0" dirty="0">
                  <a:ln>
                    <a:noFill/>
                  </a:ln>
                  <a:solidFill>
                    <a:schemeClr val="bg1"/>
                  </a:solidFill>
                  <a:effectLst/>
                  <a:uLnTx/>
                  <a:uFillTx/>
                  <a:cs typeface="+mn-ea"/>
                  <a:sym typeface="+mn-lt"/>
                </a:rPr>
                <a:t>端</a:t>
              </a:r>
            </a:p>
          </p:txBody>
        </p:sp>
      </p:grpSp>
      <p:sp>
        <p:nvSpPr>
          <p:cNvPr id="4" name="文本框 3"/>
          <p:cNvSpPr txBox="1"/>
          <p:nvPr/>
        </p:nvSpPr>
        <p:spPr>
          <a:xfrm>
            <a:off x="3217545" y="1188085"/>
            <a:ext cx="8645525" cy="368300"/>
          </a:xfrm>
          <a:prstGeom prst="rect">
            <a:avLst/>
          </a:prstGeom>
          <a:noFill/>
        </p:spPr>
        <p:txBody>
          <a:bodyPr wrap="square" rtlCol="0">
            <a:spAutoFit/>
          </a:bodyPr>
          <a:lstStyle/>
          <a:p>
            <a:r>
              <a:rPr lang="en-US" altLang="zh-CN"/>
              <a:t>4</a:t>
            </a:r>
            <a:r>
              <a:rPr lang="zh-CN" altLang="en-US"/>
              <a:t>.课中学习：开麦、开视频、共享屏幕、班级群聊以及参加课堂活动</a:t>
            </a:r>
          </a:p>
        </p:txBody>
      </p:sp>
      <p:sp>
        <p:nvSpPr>
          <p:cNvPr id="13" name="文本框 12"/>
          <p:cNvSpPr txBox="1"/>
          <p:nvPr/>
        </p:nvSpPr>
        <p:spPr>
          <a:xfrm>
            <a:off x="1203960" y="6107430"/>
            <a:ext cx="9410700" cy="368300"/>
          </a:xfrm>
          <a:prstGeom prst="rect">
            <a:avLst/>
          </a:prstGeom>
          <a:noFill/>
        </p:spPr>
        <p:txBody>
          <a:bodyPr wrap="square" rtlCol="0">
            <a:spAutoFit/>
          </a:bodyPr>
          <a:lstStyle/>
          <a:p>
            <a:r>
              <a:rPr lang="zh-CN" altLang="en-US"/>
              <a:t>只有点击录制，课程结束后后台工作人员才能把视频上传到课程章节里面供学生反复学习</a:t>
            </a:r>
            <a:endParaRPr lang="en-US" altLang="zh-CN"/>
          </a:p>
        </p:txBody>
      </p:sp>
      <p:pic>
        <p:nvPicPr>
          <p:cNvPr id="3" name="图片 2"/>
          <p:cNvPicPr>
            <a:picLocks noChangeAspect="1"/>
          </p:cNvPicPr>
          <p:nvPr/>
        </p:nvPicPr>
        <p:blipFill>
          <a:blip r:embed="rId2"/>
          <a:stretch>
            <a:fillRect/>
          </a:stretch>
        </p:blipFill>
        <p:spPr>
          <a:xfrm>
            <a:off x="3157855" y="1664970"/>
            <a:ext cx="6487795" cy="44430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75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2" name="组合 121"/>
          <p:cNvGrpSpPr/>
          <p:nvPr/>
        </p:nvGrpSpPr>
        <p:grpSpPr>
          <a:xfrm>
            <a:off x="723900" y="303571"/>
            <a:ext cx="11468099" cy="583565"/>
            <a:chOff x="723900" y="303571"/>
            <a:chExt cx="11468099" cy="583565"/>
          </a:xfrm>
        </p:grpSpPr>
        <p:sp>
          <p:nvSpPr>
            <p:cNvPr id="8" name="矩形 7"/>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1097915" y="303571"/>
              <a:ext cx="10128250"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bg1"/>
                  </a:solidFill>
                  <a:effectLst/>
                  <a:uLnTx/>
                  <a:uFillTx/>
                  <a:cs typeface="+mn-ea"/>
                  <a:sym typeface="+mn-lt"/>
                </a:rPr>
                <a:t>课中</a:t>
              </a:r>
              <a:r>
                <a:rPr lang="en-US" altLang="zh-CN"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lang="zh-CN" altLang="en-US" sz="2400" b="1" spc="50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rPr>
                <a:t>超星课堂——直播+课堂互动模式教学</a:t>
              </a:r>
              <a:endPar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endParaRPr>
            </a:p>
          </p:txBody>
        </p:sp>
      </p:grpSp>
      <p:grpSp>
        <p:nvGrpSpPr>
          <p:cNvPr id="5" name="组合 4"/>
          <p:cNvGrpSpPr/>
          <p:nvPr/>
        </p:nvGrpSpPr>
        <p:grpSpPr>
          <a:xfrm>
            <a:off x="301847" y="257072"/>
            <a:ext cx="717104" cy="717102"/>
            <a:chOff x="304800" y="673100"/>
            <a:chExt cx="4000500" cy="4000500"/>
          </a:xfrm>
          <a:effectLst>
            <a:outerShdw blurRad="444500" dist="76200" dir="8100000" algn="tr" rotWithShape="0">
              <a:schemeClr val="tx1">
                <a:lumMod val="65000"/>
                <a:lumOff val="35000"/>
                <a:alpha val="50000"/>
              </a:schemeClr>
            </a:outerShdw>
          </a:effectLst>
        </p:grpSpPr>
        <p:sp>
          <p:nvSpPr>
            <p:cNvPr id="6"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7" name="椭圆 6"/>
            <p:cNvSpPr/>
            <p:nvPr/>
          </p:nvSpPr>
          <p:spPr>
            <a:xfrm>
              <a:off x="392112" y="760412"/>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2</a:t>
              </a:r>
            </a:p>
          </p:txBody>
        </p:sp>
      </p:grpSp>
      <p:grpSp>
        <p:nvGrpSpPr>
          <p:cNvPr id="24" name="组合 23"/>
          <p:cNvGrpSpPr/>
          <p:nvPr/>
        </p:nvGrpSpPr>
        <p:grpSpPr>
          <a:xfrm>
            <a:off x="555570" y="1052420"/>
            <a:ext cx="2548890" cy="560705"/>
            <a:chOff x="1418535" y="2611980"/>
            <a:chExt cx="2548890" cy="560705"/>
          </a:xfrm>
        </p:grpSpPr>
        <p:sp>
          <p:nvSpPr>
            <p:cNvPr id="25" name="î$1iďe"/>
            <p:cNvSpPr/>
            <p:nvPr/>
          </p:nvSpPr>
          <p:spPr bwMode="auto">
            <a:xfrm>
              <a:off x="1476322" y="2611980"/>
              <a:ext cx="383921" cy="151602"/>
            </a:xfrm>
            <a:custGeom>
              <a:avLst/>
              <a:gdLst>
                <a:gd name="T0" fmla="*/ 166 w 166"/>
                <a:gd name="T1" fmla="*/ 0 h 58"/>
                <a:gd name="T2" fmla="*/ 0 w 166"/>
                <a:gd name="T3" fmla="*/ 29 h 58"/>
                <a:gd name="T4" fmla="*/ 166 w 166"/>
                <a:gd name="T5" fmla="*/ 58 h 58"/>
                <a:gd name="T6" fmla="*/ 166 w 166"/>
                <a:gd name="T7" fmla="*/ 0 h 58"/>
              </a:gdLst>
              <a:ahLst/>
              <a:cxnLst>
                <a:cxn ang="0">
                  <a:pos x="T0" y="T1"/>
                </a:cxn>
                <a:cxn ang="0">
                  <a:pos x="T2" y="T3"/>
                </a:cxn>
                <a:cxn ang="0">
                  <a:pos x="T4" y="T5"/>
                </a:cxn>
                <a:cxn ang="0">
                  <a:pos x="T6" y="T7"/>
                </a:cxn>
              </a:cxnLst>
              <a:rect l="0" t="0" r="r" b="b"/>
              <a:pathLst>
                <a:path w="166" h="58">
                  <a:moveTo>
                    <a:pt x="166" y="0"/>
                  </a:moveTo>
                  <a:cubicBezTo>
                    <a:pt x="74" y="0"/>
                    <a:pt x="0" y="13"/>
                    <a:pt x="0" y="29"/>
                  </a:cubicBezTo>
                  <a:cubicBezTo>
                    <a:pt x="0" y="45"/>
                    <a:pt x="74" y="58"/>
                    <a:pt x="166" y="58"/>
                  </a:cubicBezTo>
                  <a:lnTo>
                    <a:pt x="166" y="0"/>
                  </a:lnTo>
                  <a:close/>
                </a:path>
              </a:pathLst>
            </a:custGeom>
            <a:solidFill>
              <a:schemeClr val="tx1">
                <a:lumMod val="95000"/>
                <a:lumOff val="5000"/>
              </a:schemeClr>
            </a:solidFill>
            <a:ln>
              <a:noFill/>
            </a:ln>
          </p:spPr>
          <p:txBody>
            <a:bodyPr wrap="square" lIns="91440" tIns="45720" rIns="91440" bIns="45720" anchor="ctr">
              <a:normAutofit fontScale="25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i="0" u="none" strike="noStrike" kern="0" cap="none" spc="300" normalizeH="0" baseline="0" noProof="0">
                <a:ln>
                  <a:noFill/>
                </a:ln>
                <a:solidFill>
                  <a:srgbClr val="000000"/>
                </a:solidFill>
                <a:effectLst/>
                <a:uLnTx/>
                <a:uFillTx/>
                <a:cs typeface="+mn-ea"/>
                <a:sym typeface="+mn-lt"/>
              </a:endParaRPr>
            </a:p>
          </p:txBody>
        </p:sp>
        <p:sp>
          <p:nvSpPr>
            <p:cNvPr id="26" name="î$ḻidé"/>
            <p:cNvSpPr/>
            <p:nvPr/>
          </p:nvSpPr>
          <p:spPr bwMode="auto">
            <a:xfrm>
              <a:off x="1418535" y="2690720"/>
              <a:ext cx="2548890" cy="481965"/>
            </a:xfrm>
            <a:custGeom>
              <a:avLst/>
              <a:gdLst>
                <a:gd name="connsiteX0" fmla="*/ 5763822 w 6003710"/>
                <a:gd name="connsiteY0" fmla="*/ 0 h 482282"/>
                <a:gd name="connsiteX1" fmla="*/ 6003710 w 6003710"/>
                <a:gd name="connsiteY1" fmla="*/ 239887 h 482282"/>
                <a:gd name="connsiteX2" fmla="*/ 5812168 w 6003710"/>
                <a:gd name="connsiteY2" fmla="*/ 474900 h 482282"/>
                <a:gd name="connsiteX3" fmla="*/ 5766307 w 6003710"/>
                <a:gd name="connsiteY3" fmla="*/ 479524 h 482282"/>
                <a:gd name="connsiteX4" fmla="*/ 5766307 w 6003710"/>
                <a:gd name="connsiteY4" fmla="*/ 482282 h 482282"/>
                <a:gd name="connsiteX5" fmla="*/ 0 w 6003710"/>
                <a:gd name="connsiteY5" fmla="*/ 482282 h 482282"/>
                <a:gd name="connsiteX6" fmla="*/ 0 w 6003710"/>
                <a:gd name="connsiteY6" fmla="*/ 2517 h 482282"/>
                <a:gd name="connsiteX7" fmla="*/ 5738854 w 6003710"/>
                <a:gd name="connsiteY7" fmla="*/ 2517 h 48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710" h="482282">
                  <a:moveTo>
                    <a:pt x="5763822" y="0"/>
                  </a:moveTo>
                  <a:cubicBezTo>
                    <a:pt x="5896308" y="0"/>
                    <a:pt x="6003710" y="107401"/>
                    <a:pt x="6003710" y="239887"/>
                  </a:cubicBezTo>
                  <a:cubicBezTo>
                    <a:pt x="6003710" y="355812"/>
                    <a:pt x="5921481" y="452532"/>
                    <a:pt x="5812168" y="474900"/>
                  </a:cubicBezTo>
                  <a:lnTo>
                    <a:pt x="5766307" y="479524"/>
                  </a:lnTo>
                  <a:lnTo>
                    <a:pt x="5766307" y="482282"/>
                  </a:lnTo>
                  <a:lnTo>
                    <a:pt x="0" y="482282"/>
                  </a:lnTo>
                  <a:lnTo>
                    <a:pt x="0" y="2517"/>
                  </a:lnTo>
                  <a:lnTo>
                    <a:pt x="5738854" y="2517"/>
                  </a:lnTo>
                  <a:close/>
                </a:path>
              </a:pathLst>
            </a:custGeom>
            <a:solidFill>
              <a:srgbClr val="2D313B"/>
            </a:solidFill>
            <a:ln>
              <a:noFill/>
            </a:ln>
          </p:spPr>
          <p:txBody>
            <a:bodyPr wrap="square" lIns="91440" tIns="45720" rIns="91440" bIns="45720" anchor="ctr">
              <a:normAutofit/>
            </a:bodyPr>
            <a:lstStyle/>
            <a:p>
              <a:pPr marL="0" marR="0" lvl="0" indent="0" algn="ctr" defTabSz="457200" eaLnBrk="1" fontAlgn="auto" latinLnBrk="0" hangingPunct="1">
                <a:lnSpc>
                  <a:spcPct val="100000"/>
                </a:lnSpc>
                <a:spcBef>
                  <a:spcPts val="0"/>
                </a:spcBef>
                <a:spcAft>
                  <a:spcPts val="0"/>
                </a:spcAft>
                <a:buClrTx/>
                <a:buSzTx/>
                <a:buFontTx/>
                <a:buNone/>
                <a:defRPr/>
              </a:pPr>
              <a:r>
                <a:rPr lang="zh-CN" sz="1600" i="1" kern="0" spc="300" noProof="0" dirty="0">
                  <a:ln>
                    <a:noFill/>
                  </a:ln>
                  <a:solidFill>
                    <a:schemeClr val="bg1"/>
                  </a:solidFill>
                  <a:effectLst/>
                  <a:uLnTx/>
                  <a:uFillTx/>
                  <a:cs typeface="+mn-ea"/>
                  <a:sym typeface="+mn-lt"/>
                </a:rPr>
                <a:t>超星课堂</a:t>
              </a:r>
              <a:r>
                <a:rPr lang="en-US" altLang="zh-CN" sz="1600" i="1" kern="0" spc="300" noProof="0" dirty="0">
                  <a:ln>
                    <a:noFill/>
                  </a:ln>
                  <a:solidFill>
                    <a:schemeClr val="bg1"/>
                  </a:solidFill>
                  <a:effectLst/>
                  <a:uLnTx/>
                  <a:uFillTx/>
                  <a:cs typeface="+mn-ea"/>
                  <a:sym typeface="+mn-lt"/>
                </a:rPr>
                <a:t>——</a:t>
              </a:r>
              <a:r>
                <a:rPr kumimoji="0" lang="en-US" altLang="zh-CN" sz="1600" i="1" u="none" strike="noStrike" kern="0" cap="none" spc="300" normalizeH="0" baseline="0" noProof="0" dirty="0">
                  <a:ln>
                    <a:noFill/>
                  </a:ln>
                  <a:solidFill>
                    <a:schemeClr val="bg1"/>
                  </a:solidFill>
                  <a:effectLst/>
                  <a:uLnTx/>
                  <a:uFillTx/>
                  <a:cs typeface="+mn-ea"/>
                  <a:sym typeface="+mn-lt"/>
                </a:rPr>
                <a:t>PC</a:t>
              </a:r>
              <a:r>
                <a:rPr kumimoji="0" lang="zh-CN" altLang="en-US" sz="1600" i="1" u="none" strike="noStrike" kern="0" cap="none" spc="300" normalizeH="0" baseline="0" noProof="0" dirty="0">
                  <a:ln>
                    <a:noFill/>
                  </a:ln>
                  <a:solidFill>
                    <a:schemeClr val="bg1"/>
                  </a:solidFill>
                  <a:effectLst/>
                  <a:uLnTx/>
                  <a:uFillTx/>
                  <a:cs typeface="+mn-ea"/>
                  <a:sym typeface="+mn-lt"/>
                </a:rPr>
                <a:t>端</a:t>
              </a:r>
            </a:p>
          </p:txBody>
        </p:sp>
      </p:grpSp>
      <p:pic>
        <p:nvPicPr>
          <p:cNvPr id="2" name="图片 4"/>
          <p:cNvPicPr>
            <a:picLocks noChangeAspect="1"/>
          </p:cNvPicPr>
          <p:nvPr/>
        </p:nvPicPr>
        <p:blipFill>
          <a:blip r:embed="rId2"/>
          <a:stretch>
            <a:fillRect/>
          </a:stretch>
        </p:blipFill>
        <p:spPr>
          <a:xfrm>
            <a:off x="86360" y="2811780"/>
            <a:ext cx="5857875" cy="3294380"/>
          </a:xfrm>
          <a:prstGeom prst="rect">
            <a:avLst/>
          </a:prstGeom>
          <a:noFill/>
          <a:ln>
            <a:noFill/>
          </a:ln>
        </p:spPr>
      </p:pic>
      <p:pic>
        <p:nvPicPr>
          <p:cNvPr id="3" name="图片 5"/>
          <p:cNvPicPr>
            <a:picLocks noChangeAspect="1"/>
          </p:cNvPicPr>
          <p:nvPr/>
        </p:nvPicPr>
        <p:blipFill>
          <a:blip r:embed="rId3"/>
          <a:stretch>
            <a:fillRect/>
          </a:stretch>
        </p:blipFill>
        <p:spPr>
          <a:xfrm>
            <a:off x="6005195" y="2458085"/>
            <a:ext cx="6099175" cy="4168140"/>
          </a:xfrm>
          <a:prstGeom prst="rect">
            <a:avLst/>
          </a:prstGeom>
          <a:noFill/>
          <a:ln>
            <a:noFill/>
          </a:ln>
        </p:spPr>
      </p:pic>
      <p:sp>
        <p:nvSpPr>
          <p:cNvPr id="4" name="文本框 3"/>
          <p:cNvSpPr txBox="1"/>
          <p:nvPr/>
        </p:nvSpPr>
        <p:spPr>
          <a:xfrm>
            <a:off x="3166110" y="1188085"/>
            <a:ext cx="8645525" cy="922020"/>
          </a:xfrm>
          <a:prstGeom prst="rect">
            <a:avLst/>
          </a:prstGeom>
          <a:noFill/>
        </p:spPr>
        <p:txBody>
          <a:bodyPr wrap="square" rtlCol="0">
            <a:spAutoFit/>
          </a:bodyPr>
          <a:lstStyle/>
          <a:p>
            <a:r>
              <a:rPr lang="en-US" altLang="zh-CN"/>
              <a:t>6</a:t>
            </a:r>
            <a:r>
              <a:rPr lang="zh-CN" altLang="en-US"/>
              <a:t>.课中互动：教师可以进行音视频互动、共享屏幕，同时可以结合课堂活动及课程资源进行教学，结束点击结束录制，然后结束课堂即可。</a:t>
            </a:r>
          </a:p>
          <a:p>
            <a:r>
              <a:rPr lang="zh-CN" altLang="en-US"/>
              <a:t>备注：只考虑电脑简单上课的老师学到这里即可。</a:t>
            </a:r>
          </a:p>
        </p:txBody>
      </p:sp>
    </p:spTree>
  </p:cSld>
  <p:clrMapOvr>
    <a:masterClrMapping/>
  </p:clrMapOvr>
  <mc:AlternateContent xmlns:mc="http://schemas.openxmlformats.org/markup-compatibility/2006" xmlns:p14="http://schemas.microsoft.com/office/powerpoint/2010/main">
    <mc:Choice Requires="p14">
      <p:transition spd="slow" p14:dur="175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组合 121"/>
          <p:cNvGrpSpPr/>
          <p:nvPr/>
        </p:nvGrpSpPr>
        <p:grpSpPr>
          <a:xfrm>
            <a:off x="723900" y="201336"/>
            <a:ext cx="11468099" cy="953135"/>
            <a:chOff x="723900" y="258486"/>
            <a:chExt cx="11468099" cy="953135"/>
          </a:xfrm>
        </p:grpSpPr>
        <p:sp>
          <p:nvSpPr>
            <p:cNvPr id="2" name="矩形 1"/>
            <p:cNvSpPr/>
            <p:nvPr/>
          </p:nvSpPr>
          <p:spPr>
            <a:xfrm>
              <a:off x="723900" y="354013"/>
              <a:ext cx="11468099" cy="523220"/>
            </a:xfrm>
            <a:prstGeom prst="rect">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文本框 5"/>
            <p:cNvSpPr txBox="1"/>
            <p:nvPr/>
          </p:nvSpPr>
          <p:spPr>
            <a:xfrm>
              <a:off x="1145540" y="258486"/>
              <a:ext cx="10128250" cy="9531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spc="500" noProof="0" dirty="0">
                  <a:ln>
                    <a:noFill/>
                  </a:ln>
                  <a:solidFill>
                    <a:schemeClr val="bg1"/>
                  </a:solidFill>
                  <a:effectLst/>
                  <a:uLnTx/>
                  <a:uFillTx/>
                  <a:cs typeface="+mn-ea"/>
                  <a:sym typeface="+mn-lt"/>
                </a:rPr>
                <a:t>课中</a:t>
              </a:r>
              <a:r>
                <a:rPr lang="en-US" altLang="zh-CN" sz="3200" b="1" spc="500" noProof="0" dirty="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lt"/>
                </a:rPr>
                <a:t>——</a:t>
              </a:r>
              <a:r>
                <a:rPr lang="zh-CN" altLang="en-US" sz="2400" b="1" spc="50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rPr>
                <a:t>超星课堂——直播+课堂互动模式教学</a:t>
              </a:r>
              <a:endParaRPr kumimoji="0" lang="zh-CN" altLang="en-US"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微软雅黑" panose="020B0503020204020204" charset="-122"/>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1" i="0" u="none" strike="noStrike" kern="1200" cap="none" spc="500" normalizeH="0" baseline="0" noProof="0" dirty="0">
                <a:ln>
                  <a:noFill/>
                </a:ln>
                <a:solidFill>
                  <a:schemeClr val="bg1"/>
                </a:solidFill>
                <a:effectLst/>
                <a:uLnTx/>
                <a:uFillTx/>
                <a:latin typeface="宋体" panose="02010600030101010101" pitchFamily="2" charset="-122"/>
                <a:ea typeface="宋体" panose="02010600030101010101" pitchFamily="2" charset="-122"/>
                <a:cs typeface="宋体" panose="02010600030101010101" pitchFamily="2" charset="-122"/>
                <a:sym typeface="+mn-lt"/>
              </a:endParaRPr>
            </a:p>
          </p:txBody>
        </p:sp>
      </p:grpSp>
      <p:grpSp>
        <p:nvGrpSpPr>
          <p:cNvPr id="7" name="组合 6"/>
          <p:cNvGrpSpPr/>
          <p:nvPr/>
        </p:nvGrpSpPr>
        <p:grpSpPr>
          <a:xfrm>
            <a:off x="296132" y="143407"/>
            <a:ext cx="717328" cy="751616"/>
            <a:chOff x="304800" y="673100"/>
            <a:chExt cx="4001750" cy="4193043"/>
          </a:xfrm>
          <a:effectLst>
            <a:outerShdw blurRad="444500" dist="76200" dir="8100000" algn="tr" rotWithShape="0">
              <a:schemeClr val="tx1">
                <a:lumMod val="65000"/>
                <a:lumOff val="35000"/>
                <a:alpha val="50000"/>
              </a:schemeClr>
            </a:outerShdw>
          </a:effectLst>
        </p:grpSpPr>
        <p:sp>
          <p:nvSpPr>
            <p:cNvPr id="13"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lumMod val="75000"/>
                    <a:lumOff val="25000"/>
                  </a:schemeClr>
                </a:solidFill>
                <a:cs typeface="+mn-ea"/>
                <a:sym typeface="+mn-lt"/>
              </a:endParaRPr>
            </a:p>
          </p:txBody>
        </p:sp>
        <p:sp>
          <p:nvSpPr>
            <p:cNvPr id="14" name="椭圆 13"/>
            <p:cNvSpPr/>
            <p:nvPr/>
          </p:nvSpPr>
          <p:spPr>
            <a:xfrm>
              <a:off x="480674" y="1040268"/>
              <a:ext cx="3825876"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tx1">
                      <a:lumMod val="75000"/>
                      <a:lumOff val="25000"/>
                    </a:schemeClr>
                  </a:solidFill>
                  <a:cs typeface="+mn-ea"/>
                  <a:sym typeface="+mn-lt"/>
                </a:rPr>
                <a:t>2</a:t>
              </a:r>
            </a:p>
          </p:txBody>
        </p:sp>
      </p:grpSp>
      <p:grpSp>
        <p:nvGrpSpPr>
          <p:cNvPr id="24" name="组合 23"/>
          <p:cNvGrpSpPr/>
          <p:nvPr/>
        </p:nvGrpSpPr>
        <p:grpSpPr>
          <a:xfrm>
            <a:off x="613355" y="926690"/>
            <a:ext cx="8757285" cy="552450"/>
            <a:chOff x="1476320" y="2611980"/>
            <a:chExt cx="8757285" cy="552450"/>
          </a:xfrm>
        </p:grpSpPr>
        <p:sp>
          <p:nvSpPr>
            <p:cNvPr id="25" name="î$1iďe"/>
            <p:cNvSpPr/>
            <p:nvPr/>
          </p:nvSpPr>
          <p:spPr bwMode="auto">
            <a:xfrm>
              <a:off x="1476322" y="2611980"/>
              <a:ext cx="383921" cy="151602"/>
            </a:xfrm>
            <a:custGeom>
              <a:avLst/>
              <a:gdLst>
                <a:gd name="T0" fmla="*/ 166 w 166"/>
                <a:gd name="T1" fmla="*/ 0 h 58"/>
                <a:gd name="T2" fmla="*/ 0 w 166"/>
                <a:gd name="T3" fmla="*/ 29 h 58"/>
                <a:gd name="T4" fmla="*/ 166 w 166"/>
                <a:gd name="T5" fmla="*/ 58 h 58"/>
                <a:gd name="T6" fmla="*/ 166 w 166"/>
                <a:gd name="T7" fmla="*/ 0 h 58"/>
              </a:gdLst>
              <a:ahLst/>
              <a:cxnLst>
                <a:cxn ang="0">
                  <a:pos x="T0" y="T1"/>
                </a:cxn>
                <a:cxn ang="0">
                  <a:pos x="T2" y="T3"/>
                </a:cxn>
                <a:cxn ang="0">
                  <a:pos x="T4" y="T5"/>
                </a:cxn>
                <a:cxn ang="0">
                  <a:pos x="T6" y="T7"/>
                </a:cxn>
              </a:cxnLst>
              <a:rect l="0" t="0" r="r" b="b"/>
              <a:pathLst>
                <a:path w="166" h="58">
                  <a:moveTo>
                    <a:pt x="166" y="0"/>
                  </a:moveTo>
                  <a:cubicBezTo>
                    <a:pt x="74" y="0"/>
                    <a:pt x="0" y="13"/>
                    <a:pt x="0" y="29"/>
                  </a:cubicBezTo>
                  <a:cubicBezTo>
                    <a:pt x="0" y="45"/>
                    <a:pt x="74" y="58"/>
                    <a:pt x="166" y="58"/>
                  </a:cubicBezTo>
                  <a:lnTo>
                    <a:pt x="166" y="0"/>
                  </a:lnTo>
                  <a:close/>
                </a:path>
              </a:pathLst>
            </a:custGeom>
            <a:solidFill>
              <a:schemeClr val="tx1">
                <a:lumMod val="95000"/>
                <a:lumOff val="5000"/>
              </a:schemeClr>
            </a:solidFill>
            <a:ln>
              <a:noFill/>
            </a:ln>
          </p:spPr>
          <p:txBody>
            <a:bodyPr wrap="square" lIns="91440" tIns="45720" rIns="91440" bIns="45720" anchor="ctr">
              <a:normAutofit fontScale="25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i="0" u="none" strike="noStrike" kern="0" cap="none" spc="300" normalizeH="0" baseline="0" noProof="0">
                <a:ln>
                  <a:noFill/>
                </a:ln>
                <a:solidFill>
                  <a:srgbClr val="000000"/>
                </a:solidFill>
                <a:effectLst/>
                <a:uLnTx/>
                <a:uFillTx/>
                <a:cs typeface="+mn-ea"/>
                <a:sym typeface="+mn-lt"/>
              </a:endParaRPr>
            </a:p>
          </p:txBody>
        </p:sp>
        <p:sp>
          <p:nvSpPr>
            <p:cNvPr id="26" name="î$ḻidé"/>
            <p:cNvSpPr/>
            <p:nvPr/>
          </p:nvSpPr>
          <p:spPr bwMode="auto">
            <a:xfrm>
              <a:off x="1476320" y="2682465"/>
              <a:ext cx="8757285" cy="481965"/>
            </a:xfrm>
            <a:custGeom>
              <a:avLst/>
              <a:gdLst>
                <a:gd name="connsiteX0" fmla="*/ 5763822 w 6003710"/>
                <a:gd name="connsiteY0" fmla="*/ 0 h 482282"/>
                <a:gd name="connsiteX1" fmla="*/ 6003710 w 6003710"/>
                <a:gd name="connsiteY1" fmla="*/ 239887 h 482282"/>
                <a:gd name="connsiteX2" fmla="*/ 5812168 w 6003710"/>
                <a:gd name="connsiteY2" fmla="*/ 474900 h 482282"/>
                <a:gd name="connsiteX3" fmla="*/ 5766307 w 6003710"/>
                <a:gd name="connsiteY3" fmla="*/ 479524 h 482282"/>
                <a:gd name="connsiteX4" fmla="*/ 5766307 w 6003710"/>
                <a:gd name="connsiteY4" fmla="*/ 482282 h 482282"/>
                <a:gd name="connsiteX5" fmla="*/ 0 w 6003710"/>
                <a:gd name="connsiteY5" fmla="*/ 482282 h 482282"/>
                <a:gd name="connsiteX6" fmla="*/ 0 w 6003710"/>
                <a:gd name="connsiteY6" fmla="*/ 2517 h 482282"/>
                <a:gd name="connsiteX7" fmla="*/ 5738854 w 6003710"/>
                <a:gd name="connsiteY7" fmla="*/ 2517 h 48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03710" h="482282">
                  <a:moveTo>
                    <a:pt x="5763822" y="0"/>
                  </a:moveTo>
                  <a:cubicBezTo>
                    <a:pt x="5896308" y="0"/>
                    <a:pt x="6003710" y="107401"/>
                    <a:pt x="6003710" y="239887"/>
                  </a:cubicBezTo>
                  <a:cubicBezTo>
                    <a:pt x="6003710" y="355812"/>
                    <a:pt x="5921481" y="452532"/>
                    <a:pt x="5812168" y="474900"/>
                  </a:cubicBezTo>
                  <a:lnTo>
                    <a:pt x="5766307" y="479524"/>
                  </a:lnTo>
                  <a:lnTo>
                    <a:pt x="5766307" y="482282"/>
                  </a:lnTo>
                  <a:lnTo>
                    <a:pt x="0" y="482282"/>
                  </a:lnTo>
                  <a:lnTo>
                    <a:pt x="0" y="2517"/>
                  </a:lnTo>
                  <a:lnTo>
                    <a:pt x="5738854" y="2517"/>
                  </a:lnTo>
                  <a:close/>
                </a:path>
              </a:pathLst>
            </a:custGeom>
            <a:solidFill>
              <a:srgbClr val="2D313B"/>
            </a:solidFill>
            <a:ln>
              <a:noFill/>
            </a:ln>
          </p:spPr>
          <p:txBody>
            <a:bodyPr wrap="square" lIns="91440" tIns="45720" rIns="91440" bIns="45720" anchor="ctr">
              <a:normAutofit/>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zh-CN" sz="1600" i="1" u="none" strike="noStrike" kern="0" cap="none" spc="300" normalizeH="0" baseline="0" noProof="0" dirty="0">
                  <a:ln>
                    <a:noFill/>
                  </a:ln>
                  <a:solidFill>
                    <a:schemeClr val="bg1"/>
                  </a:solidFill>
                  <a:effectLst/>
                  <a:uLnTx/>
                  <a:uFillTx/>
                  <a:cs typeface="+mn-ea"/>
                  <a:sym typeface="+mn-lt"/>
                </a:rPr>
                <a:t>超星课堂</a:t>
              </a:r>
              <a:r>
                <a:rPr kumimoji="0" lang="en-US" altLang="zh-CN" sz="1600" i="1" u="none" strike="noStrike" kern="0" cap="none" spc="300" normalizeH="0" baseline="0" noProof="0" dirty="0">
                  <a:ln>
                    <a:noFill/>
                  </a:ln>
                  <a:solidFill>
                    <a:schemeClr val="bg1"/>
                  </a:solidFill>
                  <a:effectLst/>
                  <a:uLnTx/>
                  <a:uFillTx/>
                  <a:cs typeface="+mn-ea"/>
                  <a:sym typeface="+mn-lt"/>
                </a:rPr>
                <a:t>——</a:t>
              </a:r>
              <a:r>
                <a:rPr kumimoji="0" lang="zh-CN" sz="1600" i="1" u="none" strike="noStrike" kern="0" cap="none" spc="300" normalizeH="0" baseline="0" noProof="0" dirty="0">
                  <a:ln>
                    <a:noFill/>
                  </a:ln>
                  <a:solidFill>
                    <a:schemeClr val="bg1"/>
                  </a:solidFill>
                  <a:effectLst/>
                  <a:uLnTx/>
                  <a:uFillTx/>
                  <a:cs typeface="+mn-ea"/>
                  <a:sym typeface="+mn-lt"/>
                </a:rPr>
                <a:t>移动端：学习通下载</a:t>
              </a:r>
              <a:r>
                <a:rPr kumimoji="0" lang="en-US" altLang="zh-CN" sz="1600" i="1" u="none" strike="noStrike" kern="0" cap="none" spc="300" normalizeH="0" baseline="0" noProof="0" dirty="0">
                  <a:ln>
                    <a:noFill/>
                  </a:ln>
                  <a:solidFill>
                    <a:schemeClr val="bg1"/>
                  </a:solidFill>
                  <a:effectLst/>
                  <a:uLnTx/>
                  <a:uFillTx/>
                  <a:cs typeface="+mn-ea"/>
                  <a:sym typeface="+mn-lt"/>
                </a:rPr>
                <a:t>app.chaoxing.com</a:t>
              </a:r>
              <a:r>
                <a:rPr kumimoji="0" lang="zh-CN" altLang="en-US" sz="1600" i="1" u="none" strike="noStrike" kern="0" cap="none" spc="300" normalizeH="0" baseline="0" noProof="0" dirty="0">
                  <a:ln>
                    <a:noFill/>
                  </a:ln>
                  <a:solidFill>
                    <a:schemeClr val="bg1"/>
                  </a:solidFill>
                  <a:effectLst/>
                  <a:uLnTx/>
                  <a:uFillTx/>
                  <a:cs typeface="+mn-ea"/>
                  <a:sym typeface="+mn-lt"/>
                </a:rPr>
                <a:t>或者应用市场搜索学习通</a:t>
              </a:r>
            </a:p>
          </p:txBody>
        </p:sp>
      </p:grpSp>
      <p:sp>
        <p:nvSpPr>
          <p:cNvPr id="100" name="文本框 99"/>
          <p:cNvSpPr txBox="1"/>
          <p:nvPr/>
        </p:nvSpPr>
        <p:spPr>
          <a:xfrm>
            <a:off x="876935" y="1595755"/>
            <a:ext cx="9780270" cy="645160"/>
          </a:xfrm>
          <a:prstGeom prst="rect">
            <a:avLst/>
          </a:prstGeom>
          <a:noFill/>
          <a:ln w="9525">
            <a:noFill/>
          </a:ln>
        </p:spPr>
        <p:txBody>
          <a:bodyPr wrap="square">
            <a:spAutoFit/>
          </a:bodyPr>
          <a:lstStyle/>
          <a:p>
            <a:pPr indent="0"/>
            <a:r>
              <a:rPr lang="zh-CN" b="0">
                <a:solidFill>
                  <a:schemeClr val="tx1"/>
                </a:solidFill>
                <a:latin typeface="微软雅黑" panose="020B0503020204020204" charset="-122"/>
                <a:ea typeface="微软雅黑" panose="020B0503020204020204" charset="-122"/>
                <a:cs typeface="微软雅黑" panose="020B0503020204020204" charset="-122"/>
              </a:rPr>
              <a:t>1.打开学习通选择上课的课程及班级（学习通登录请参照超星课堂登录，进入点击首页，点击重邮学生，点击默认应用，点击超星课堂，后面操作跟电脑端一样）</a:t>
            </a:r>
            <a:endParaRPr lang="zh-CN" altLang="en-US" b="0">
              <a:solidFill>
                <a:schemeClr val="tx1"/>
              </a:solidFill>
              <a:latin typeface="微软雅黑" panose="020B0503020204020204" charset="-122"/>
              <a:ea typeface="微软雅黑" panose="020B0503020204020204" charset="-122"/>
              <a:cs typeface="微软雅黑" panose="020B0503020204020204" charset="-122"/>
            </a:endParaRPr>
          </a:p>
        </p:txBody>
      </p:sp>
      <p:pic>
        <p:nvPicPr>
          <p:cNvPr id="4" name="图片 3"/>
          <p:cNvPicPr>
            <a:picLocks noChangeAspect="1"/>
          </p:cNvPicPr>
          <p:nvPr/>
        </p:nvPicPr>
        <p:blipFill>
          <a:blip r:embed="rId2"/>
          <a:stretch>
            <a:fillRect/>
          </a:stretch>
        </p:blipFill>
        <p:spPr>
          <a:xfrm>
            <a:off x="524510" y="2221230"/>
            <a:ext cx="2123440" cy="4381500"/>
          </a:xfrm>
          <a:prstGeom prst="rect">
            <a:avLst/>
          </a:prstGeom>
        </p:spPr>
      </p:pic>
      <p:pic>
        <p:nvPicPr>
          <p:cNvPr id="15" name="图片 14"/>
          <p:cNvPicPr>
            <a:picLocks noChangeAspect="1"/>
          </p:cNvPicPr>
          <p:nvPr/>
        </p:nvPicPr>
        <p:blipFill>
          <a:blip r:embed="rId3"/>
          <a:stretch>
            <a:fillRect/>
          </a:stretch>
        </p:blipFill>
        <p:spPr>
          <a:xfrm>
            <a:off x="3020695" y="2357755"/>
            <a:ext cx="2173605" cy="4361815"/>
          </a:xfrm>
          <a:prstGeom prst="rect">
            <a:avLst/>
          </a:prstGeom>
        </p:spPr>
      </p:pic>
      <p:pic>
        <p:nvPicPr>
          <p:cNvPr id="16" name="图片 15"/>
          <p:cNvPicPr>
            <a:picLocks noChangeAspect="1"/>
          </p:cNvPicPr>
          <p:nvPr/>
        </p:nvPicPr>
        <p:blipFill>
          <a:blip r:embed="rId4"/>
          <a:stretch>
            <a:fillRect/>
          </a:stretch>
        </p:blipFill>
        <p:spPr>
          <a:xfrm>
            <a:off x="5798185" y="2299335"/>
            <a:ext cx="2169160" cy="4478020"/>
          </a:xfrm>
          <a:prstGeom prst="rect">
            <a:avLst/>
          </a:prstGeom>
        </p:spPr>
      </p:pic>
      <p:pic>
        <p:nvPicPr>
          <p:cNvPr id="17" name="图片 16"/>
          <p:cNvPicPr>
            <a:picLocks noChangeAspect="1"/>
          </p:cNvPicPr>
          <p:nvPr/>
        </p:nvPicPr>
        <p:blipFill>
          <a:blip r:embed="rId5"/>
          <a:stretch>
            <a:fillRect/>
          </a:stretch>
        </p:blipFill>
        <p:spPr>
          <a:xfrm>
            <a:off x="8709660" y="2381885"/>
            <a:ext cx="2129155" cy="439547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525" y="0"/>
            <a:ext cx="12192000" cy="6858000"/>
          </a:xfrm>
          <a:prstGeom prst="rect">
            <a:avLst/>
          </a:prstGeom>
          <a:pattFill prst="weave">
            <a:fgClr>
              <a:srgbClr val="F5F5F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任意多边形: 形状 5"/>
          <p:cNvSpPr/>
          <p:nvPr/>
        </p:nvSpPr>
        <p:spPr>
          <a:xfrm>
            <a:off x="-3" y="1520665"/>
            <a:ext cx="1393374" cy="2742351"/>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Lst>
            <a:ahLst/>
            <a:cxnLst>
              <a:cxn ang="0">
                <a:pos x="connsiteX0-1" y="connsiteY0-2"/>
              </a:cxn>
              <a:cxn ang="0">
                <a:pos x="connsiteX1-3" y="connsiteY1-4"/>
              </a:cxn>
              <a:cxn ang="0">
                <a:pos x="connsiteX2-5" y="connsiteY2-6"/>
              </a:cxn>
            </a:cxnLst>
            <a:rect l="l" t="t" r="r" b="b"/>
            <a:pathLst>
              <a:path w="1036320" h="2039620">
                <a:moveTo>
                  <a:pt x="22860" y="0"/>
                </a:moveTo>
                <a:lnTo>
                  <a:pt x="1036320" y="1005840"/>
                </a:lnTo>
                <a:lnTo>
                  <a:pt x="0" y="2039620"/>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任意多边形: 形状 6"/>
          <p:cNvSpPr/>
          <p:nvPr/>
        </p:nvSpPr>
        <p:spPr>
          <a:xfrm rot="10800000">
            <a:off x="10427150" y="4697477"/>
            <a:ext cx="1755324" cy="2179470"/>
          </a:xfrm>
          <a:custGeom>
            <a:avLst/>
            <a:gdLst>
              <a:gd name="connsiteX0" fmla="*/ 0 w 3505200"/>
              <a:gd name="connsiteY0" fmla="*/ 0 h 4660900"/>
              <a:gd name="connsiteX1" fmla="*/ 3505200 w 3505200"/>
              <a:gd name="connsiteY1" fmla="*/ 3505200 h 4660900"/>
              <a:gd name="connsiteX2" fmla="*/ 2324100 w 3505200"/>
              <a:gd name="connsiteY2" fmla="*/ 4660900 h 4660900"/>
              <a:gd name="connsiteX0-1" fmla="*/ 0 w 3482340"/>
              <a:gd name="connsiteY0-2" fmla="*/ 0 h 3670300"/>
              <a:gd name="connsiteX1-3" fmla="*/ 3482340 w 3482340"/>
              <a:gd name="connsiteY1-4" fmla="*/ 2514600 h 3670300"/>
              <a:gd name="connsiteX2-5" fmla="*/ 2301240 w 3482340"/>
              <a:gd name="connsiteY2-6" fmla="*/ 3670300 h 3670300"/>
              <a:gd name="connsiteX0-7" fmla="*/ 0 w 2301240"/>
              <a:gd name="connsiteY0-8" fmla="*/ 0 h 3670300"/>
              <a:gd name="connsiteX1-9" fmla="*/ 1013460 w 2301240"/>
              <a:gd name="connsiteY1-10" fmla="*/ 1005840 h 3670300"/>
              <a:gd name="connsiteX2-11" fmla="*/ 2301240 w 2301240"/>
              <a:gd name="connsiteY2-12" fmla="*/ 3670300 h 3670300"/>
              <a:gd name="connsiteX0-13" fmla="*/ 22860 w 1036320"/>
              <a:gd name="connsiteY0-14" fmla="*/ 0 h 2039620"/>
              <a:gd name="connsiteX1-15" fmla="*/ 1036320 w 1036320"/>
              <a:gd name="connsiteY1-16" fmla="*/ 1005840 h 2039620"/>
              <a:gd name="connsiteX2-17" fmla="*/ 0 w 1036320"/>
              <a:gd name="connsiteY2-18" fmla="*/ 2039620 h 2039620"/>
              <a:gd name="connsiteX0-19" fmla="*/ 22860 w 1312604"/>
              <a:gd name="connsiteY0-20" fmla="*/ 0 h 2039620"/>
              <a:gd name="connsiteX1-21" fmla="*/ 1312604 w 1312604"/>
              <a:gd name="connsiteY1-22" fmla="*/ 731917 h 2039620"/>
              <a:gd name="connsiteX2-23" fmla="*/ 0 w 1312604"/>
              <a:gd name="connsiteY2-24" fmla="*/ 2039620 h 2039620"/>
              <a:gd name="connsiteX0-25" fmla="*/ 1037588 w 1312604"/>
              <a:gd name="connsiteY0-26" fmla="*/ 0 h 1618616"/>
              <a:gd name="connsiteX1-27" fmla="*/ 1312604 w 1312604"/>
              <a:gd name="connsiteY1-28" fmla="*/ 310913 h 1618616"/>
              <a:gd name="connsiteX2-29" fmla="*/ 0 w 1312604"/>
              <a:gd name="connsiteY2-30" fmla="*/ 1618616 h 1618616"/>
              <a:gd name="connsiteX0-31" fmla="*/ 1013974 w 1312604"/>
              <a:gd name="connsiteY0-32" fmla="*/ 0 h 1611532"/>
              <a:gd name="connsiteX1-33" fmla="*/ 1312604 w 1312604"/>
              <a:gd name="connsiteY1-34" fmla="*/ 303829 h 1611532"/>
              <a:gd name="connsiteX2-35" fmla="*/ 0 w 1312604"/>
              <a:gd name="connsiteY2-36" fmla="*/ 1611532 h 1611532"/>
              <a:gd name="connsiteX0-37" fmla="*/ 1006890 w 1305520"/>
              <a:gd name="connsiteY0-38" fmla="*/ 0 h 1620978"/>
              <a:gd name="connsiteX1-39" fmla="*/ 1305520 w 1305520"/>
              <a:gd name="connsiteY1-40" fmla="*/ 303829 h 1620978"/>
              <a:gd name="connsiteX2-41" fmla="*/ 0 w 1305520"/>
              <a:gd name="connsiteY2-42" fmla="*/ 1620978 h 1620978"/>
            </a:gdLst>
            <a:ahLst/>
            <a:cxnLst>
              <a:cxn ang="0">
                <a:pos x="connsiteX0-1" y="connsiteY0-2"/>
              </a:cxn>
              <a:cxn ang="0">
                <a:pos x="connsiteX1-3" y="connsiteY1-4"/>
              </a:cxn>
              <a:cxn ang="0">
                <a:pos x="connsiteX2-5" y="connsiteY2-6"/>
              </a:cxn>
            </a:cxnLst>
            <a:rect l="l" t="t" r="r" b="b"/>
            <a:pathLst>
              <a:path w="1305520" h="1620978">
                <a:moveTo>
                  <a:pt x="1006890" y="0"/>
                </a:moveTo>
                <a:lnTo>
                  <a:pt x="1305520" y="303829"/>
                </a:lnTo>
                <a:lnTo>
                  <a:pt x="0" y="1620978"/>
                </a:lnTo>
              </a:path>
            </a:pathLst>
          </a:cu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9" name="直接连接符 8"/>
          <p:cNvCxnSpPr/>
          <p:nvPr/>
        </p:nvCxnSpPr>
        <p:spPr>
          <a:xfrm>
            <a:off x="11074400" y="3875314"/>
            <a:ext cx="1117600" cy="1117600"/>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sp>
        <p:nvSpPr>
          <p:cNvPr id="13" name="等腰三角形 12"/>
          <p:cNvSpPr/>
          <p:nvPr/>
        </p:nvSpPr>
        <p:spPr>
          <a:xfrm>
            <a:off x="0" y="5167086"/>
            <a:ext cx="1739439" cy="1690914"/>
          </a:xfrm>
          <a:prstGeom prst="triangle">
            <a:avLst>
              <a:gd name="adj" fmla="val 0"/>
            </a:avLst>
          </a:prstGeom>
          <a:solidFill>
            <a:srgbClr val="C8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1"/>
          <p:cNvGrpSpPr/>
          <p:nvPr/>
        </p:nvGrpSpPr>
        <p:grpSpPr>
          <a:xfrm>
            <a:off x="1625600" y="885371"/>
            <a:ext cx="10566400" cy="1973943"/>
            <a:chOff x="1625600" y="885371"/>
            <a:chExt cx="10566400" cy="1973943"/>
          </a:xfrm>
        </p:grpSpPr>
        <p:sp>
          <p:nvSpPr>
            <p:cNvPr id="14" name="任意多边形: 形状 13"/>
            <p:cNvSpPr/>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blipFill dpi="0" rotWithShape="1">
              <a:blip r:embed="rId2" cstate="screen"/>
              <a:srcRect/>
              <a:stretch>
                <a:fillRect b="-1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任意多边形: 形状 14"/>
            <p:cNvSpPr/>
            <p:nvPr/>
          </p:nvSpPr>
          <p:spPr>
            <a:xfrm>
              <a:off x="1625600" y="885371"/>
              <a:ext cx="10566400" cy="1973943"/>
            </a:xfrm>
            <a:custGeom>
              <a:avLst/>
              <a:gdLst>
                <a:gd name="connsiteX0" fmla="*/ 0 w 10566400"/>
                <a:gd name="connsiteY0" fmla="*/ 0 h 1973943"/>
                <a:gd name="connsiteX1" fmla="*/ 10566400 w 10566400"/>
                <a:gd name="connsiteY1" fmla="*/ 0 h 1973943"/>
                <a:gd name="connsiteX2" fmla="*/ 10566400 w 10566400"/>
                <a:gd name="connsiteY2" fmla="*/ 1973943 h 1973943"/>
                <a:gd name="connsiteX3" fmla="*/ 1785257 w 10566400"/>
                <a:gd name="connsiteY3" fmla="*/ 1973943 h 1973943"/>
                <a:gd name="connsiteX4" fmla="*/ 0 w 10566400"/>
                <a:gd name="connsiteY4" fmla="*/ 0 h 1973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6400" h="1973943">
                  <a:moveTo>
                    <a:pt x="0" y="0"/>
                  </a:moveTo>
                  <a:lnTo>
                    <a:pt x="10566400" y="0"/>
                  </a:lnTo>
                  <a:lnTo>
                    <a:pt x="10566400" y="1973943"/>
                  </a:lnTo>
                  <a:lnTo>
                    <a:pt x="1785257" y="1973943"/>
                  </a:lnTo>
                  <a:lnTo>
                    <a:pt x="0" y="0"/>
                  </a:lnTo>
                  <a:close/>
                </a:path>
              </a:pathLst>
            </a:custGeom>
            <a:solidFill>
              <a:srgbClr val="C82C41">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6" name="组合 15"/>
          <p:cNvGrpSpPr/>
          <p:nvPr/>
        </p:nvGrpSpPr>
        <p:grpSpPr>
          <a:xfrm>
            <a:off x="1797496" y="1302951"/>
            <a:ext cx="1400869" cy="1400866"/>
            <a:chOff x="304800" y="673100"/>
            <a:chExt cx="4000500" cy="4000500"/>
          </a:xfrm>
          <a:effectLst>
            <a:outerShdw blurRad="444500" dist="76200" dir="8100000" algn="tr" rotWithShape="0">
              <a:schemeClr val="tx1">
                <a:lumMod val="65000"/>
                <a:lumOff val="35000"/>
                <a:alpha val="50000"/>
              </a:schemeClr>
            </a:outerShdw>
          </a:effectLst>
        </p:grpSpPr>
        <p:sp>
          <p:nvSpPr>
            <p:cNvPr id="17"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b="1" dirty="0">
                <a:solidFill>
                  <a:schemeClr val="tx1">
                    <a:lumMod val="75000"/>
                    <a:lumOff val="25000"/>
                  </a:schemeClr>
                </a:solidFill>
                <a:cs typeface="+mn-ea"/>
                <a:sym typeface="+mn-lt"/>
              </a:endParaRPr>
            </a:p>
          </p:txBody>
        </p:sp>
        <p:sp>
          <p:nvSpPr>
            <p:cNvPr id="18" name="椭圆 17"/>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solidFill>
                    <a:schemeClr val="tx1">
                      <a:lumMod val="75000"/>
                      <a:lumOff val="25000"/>
                    </a:schemeClr>
                  </a:solidFill>
                  <a:cs typeface="+mn-ea"/>
                  <a:sym typeface="+mn-lt"/>
                </a:rPr>
                <a:t>03</a:t>
              </a:r>
              <a:endParaRPr lang="zh-CN" altLang="en-US" sz="4800" b="1" dirty="0">
                <a:solidFill>
                  <a:schemeClr val="tx1">
                    <a:lumMod val="75000"/>
                    <a:lumOff val="25000"/>
                  </a:schemeClr>
                </a:solidFill>
                <a:cs typeface="+mn-ea"/>
                <a:sym typeface="+mn-lt"/>
              </a:endParaRPr>
            </a:p>
          </p:txBody>
        </p:sp>
      </p:grpSp>
      <p:cxnSp>
        <p:nvCxnSpPr>
          <p:cNvPr id="20" name="直接连接符 19"/>
          <p:cNvCxnSpPr/>
          <p:nvPr/>
        </p:nvCxnSpPr>
        <p:spPr>
          <a:xfrm>
            <a:off x="2466521" y="3890091"/>
            <a:ext cx="0" cy="1102823"/>
          </a:xfrm>
          <a:prstGeom prst="line">
            <a:avLst/>
          </a:prstGeom>
          <a:ln w="28575">
            <a:solidFill>
              <a:srgbClr val="C82C41"/>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2659607" y="4088203"/>
            <a:ext cx="4982994" cy="706755"/>
          </a:xfrm>
          <a:prstGeom prst="rect">
            <a:avLst/>
          </a:prstGeom>
          <a:noFill/>
        </p:spPr>
        <p:txBody>
          <a:bodyPr wrap="square" rtlCol="0">
            <a:spAutoFit/>
          </a:bodyPr>
          <a:lstStyle/>
          <a:p>
            <a:pPr lvl="0">
              <a:defRPr/>
            </a:pPr>
            <a:r>
              <a:rPr lang="zh-CN" altLang="en-US" sz="4000" b="1" spc="500" dirty="0">
                <a:solidFill>
                  <a:schemeClr val="tx1">
                    <a:lumMod val="75000"/>
                    <a:lumOff val="25000"/>
                  </a:schemeClr>
                </a:solidFill>
                <a:cs typeface="+mn-ea"/>
                <a:sym typeface="+mn-lt"/>
              </a:rPr>
              <a:t>课后</a:t>
            </a:r>
          </a:p>
        </p:txBody>
      </p:sp>
      <p:sp>
        <p:nvSpPr>
          <p:cNvPr id="25" name="矩形 24"/>
          <p:cNvSpPr/>
          <p:nvPr/>
        </p:nvSpPr>
        <p:spPr>
          <a:xfrm>
            <a:off x="4398879" y="3971371"/>
            <a:ext cx="7945067" cy="1337945"/>
          </a:xfrm>
          <a:prstGeom prst="rect">
            <a:avLst/>
          </a:prstGeom>
        </p:spPr>
        <p:txBody>
          <a:bodyPr wrap="square">
            <a:spAutoFit/>
          </a:bodyPr>
          <a:lstStyle/>
          <a:p>
            <a:pPr>
              <a:lnSpc>
                <a:spcPct val="150000"/>
              </a:lnSpc>
            </a:pPr>
            <a:r>
              <a:rPr lang="zh-CN" altLang="en-US" b="0" i="0" u="none" strike="noStrike" dirty="0">
                <a:solidFill>
                  <a:schemeClr val="tx1">
                    <a:lumMod val="85000"/>
                    <a:lumOff val="15000"/>
                  </a:schemeClr>
                </a:solidFill>
                <a:effectLst/>
                <a:cs typeface="+mn-ea"/>
                <a:sym typeface="+mn-lt"/>
              </a:rPr>
              <a:t>登录网址：</a:t>
            </a:r>
            <a:r>
              <a:rPr lang="en-US" altLang="zh-CN" b="0" i="0" u="none" strike="noStrike" dirty="0">
                <a:solidFill>
                  <a:schemeClr val="tx1">
                    <a:lumMod val="85000"/>
                    <a:lumOff val="15000"/>
                  </a:schemeClr>
                </a:solidFill>
                <a:effectLst/>
                <a:cs typeface="+mn-ea"/>
                <a:sym typeface="+mn-lt"/>
              </a:rPr>
              <a:t>cqupt.fanya.chaoxing.com</a:t>
            </a:r>
            <a:endParaRPr lang="zh-CN" altLang="en-US" b="0" i="0" u="none" strike="noStrike" dirty="0">
              <a:solidFill>
                <a:schemeClr val="tx1">
                  <a:lumMod val="85000"/>
                  <a:lumOff val="15000"/>
                </a:schemeClr>
              </a:solidFill>
              <a:effectLst/>
              <a:cs typeface="+mn-ea"/>
              <a:sym typeface="+mn-lt"/>
            </a:endParaRPr>
          </a:p>
          <a:p>
            <a:pPr>
              <a:lnSpc>
                <a:spcPct val="150000"/>
              </a:lnSpc>
            </a:pPr>
            <a:r>
              <a:rPr lang="en-US" altLang="zh-CN" b="0" i="0" u="none" strike="noStrike" dirty="0">
                <a:solidFill>
                  <a:schemeClr val="tx1">
                    <a:lumMod val="85000"/>
                    <a:lumOff val="15000"/>
                  </a:schemeClr>
                </a:solidFill>
                <a:effectLst/>
                <a:cs typeface="+mn-ea"/>
                <a:sym typeface="+mn-lt"/>
              </a:rPr>
              <a:t>                     </a:t>
            </a:r>
            <a:r>
              <a:rPr lang="zh-CN" altLang="en-US" b="0" i="0" u="none" strike="noStrike" dirty="0">
                <a:solidFill>
                  <a:schemeClr val="tx1">
                    <a:lumMod val="85000"/>
                    <a:lumOff val="15000"/>
                  </a:schemeClr>
                </a:solidFill>
                <a:effectLst/>
                <a:cs typeface="+mn-ea"/>
                <a:sym typeface="+mn-lt"/>
              </a:rPr>
              <a:t>观看回看</a:t>
            </a:r>
          </a:p>
          <a:p>
            <a:pPr>
              <a:lnSpc>
                <a:spcPct val="150000"/>
              </a:lnSpc>
            </a:pPr>
            <a:r>
              <a:rPr lang="en-US" altLang="zh-CN" b="0" i="0" u="none" strike="noStrike" dirty="0">
                <a:solidFill>
                  <a:schemeClr val="tx1">
                    <a:lumMod val="85000"/>
                    <a:lumOff val="15000"/>
                  </a:schemeClr>
                </a:solidFill>
                <a:effectLst/>
                <a:cs typeface="+mn-ea"/>
                <a:sym typeface="+mn-lt"/>
              </a:rPr>
              <a:t>                     </a:t>
            </a:r>
            <a:r>
              <a:rPr lang="zh-CN" altLang="en-US" b="0" i="0" u="none" strike="noStrike" dirty="0">
                <a:solidFill>
                  <a:schemeClr val="tx1">
                    <a:lumMod val="85000"/>
                    <a:lumOff val="15000"/>
                  </a:schemeClr>
                </a:solidFill>
                <a:effectLst/>
                <a:cs typeface="+mn-ea"/>
                <a:sym typeface="+mn-lt"/>
              </a:rPr>
              <a:t>提交</a:t>
            </a:r>
            <a:r>
              <a:rPr lang="en-US" altLang="zh-CN" b="0" i="0" u="none" strike="noStrike" dirty="0">
                <a:solidFill>
                  <a:schemeClr val="tx1">
                    <a:lumMod val="85000"/>
                    <a:lumOff val="15000"/>
                  </a:schemeClr>
                </a:solidFill>
                <a:effectLst/>
                <a:cs typeface="+mn-ea"/>
                <a:sym typeface="+mn-lt"/>
              </a:rPr>
              <a:t>作业</a:t>
            </a:r>
            <a:r>
              <a:rPr lang="zh-CN" altLang="en-US" b="0" i="0" u="none" strike="noStrike" dirty="0">
                <a:solidFill>
                  <a:schemeClr val="tx1">
                    <a:lumMod val="85000"/>
                    <a:lumOff val="15000"/>
                  </a:schemeClr>
                </a:solidFill>
                <a:effectLst/>
                <a:cs typeface="+mn-ea"/>
                <a:sym typeface="+mn-lt"/>
              </a:rPr>
              <a:t>、考试</a:t>
            </a:r>
          </a:p>
        </p:txBody>
      </p:sp>
      <p:cxnSp>
        <p:nvCxnSpPr>
          <p:cNvPr id="11" name="直接连接符 10"/>
          <p:cNvCxnSpPr/>
          <p:nvPr/>
        </p:nvCxnSpPr>
        <p:spPr>
          <a:xfrm>
            <a:off x="10856686" y="0"/>
            <a:ext cx="1335314" cy="1378857"/>
          </a:xfrm>
          <a:prstGeom prst="line">
            <a:avLst/>
          </a:prstGeom>
          <a:noFill/>
          <a:ln w="12700">
            <a:solidFill>
              <a:srgbClr val="92888B"/>
            </a:solidFill>
            <a:prstDash val="solid"/>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xmlns:p14="http://schemas.microsoft.com/office/powerpoint/2010/main">
    <mc:Choice Requires="p14">
      <p:transition spd="slow" p14:dur="1750">
        <p14:prism isContent="1"/>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WY1NmY2NmU3MDNkYzkxZGU3MDdhZWIwNzFkZmExZWMifQ=="/>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302,&quot;width&quot;:818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552</Words>
  <Application>Microsoft Office PowerPoint</Application>
  <PresentationFormat>宽屏</PresentationFormat>
  <Paragraphs>61</Paragraphs>
  <Slides>13</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13</vt:i4>
      </vt:variant>
    </vt:vector>
  </HeadingPairs>
  <TitlesOfParts>
    <vt:vector size="19" baseType="lpstr">
      <vt:lpstr>方正姚体</vt:lpstr>
      <vt:lpstr>宋体</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liyaD</dc:creator>
  <cp:lastModifiedBy>liyaD</cp:lastModifiedBy>
  <cp:revision>22</cp:revision>
  <dcterms:created xsi:type="dcterms:W3CDTF">2022-09-15T03:36:00Z</dcterms:created>
  <dcterms:modified xsi:type="dcterms:W3CDTF">2022-09-16T14:35:11Z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10564EB414794F1389B43A2A7D1477B7</vt:lpwstr>
  </property>
  <property fmtid="{D5CDD505-2E9C-101B-9397-08002B2CF9AE}" pid="3" name="KSOProductBuildVer">
    <vt:lpwstr>2052-11.1.0.12358</vt:lpwstr>
  </property>
</Properties>
</file>

<file path=docProps/thumbnail.jpeg>
</file>